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handoutMasterIdLst>
    <p:handoutMasterId r:id="rId22"/>
  </p:handoutMasterIdLst>
  <p:sldIdLst>
    <p:sldId id="317" r:id="rId2"/>
    <p:sldId id="258" r:id="rId3"/>
    <p:sldId id="264" r:id="rId4"/>
    <p:sldId id="294" r:id="rId5"/>
    <p:sldId id="295" r:id="rId6"/>
    <p:sldId id="309" r:id="rId7"/>
    <p:sldId id="308" r:id="rId8"/>
    <p:sldId id="310" r:id="rId9"/>
    <p:sldId id="296" r:id="rId10"/>
    <p:sldId id="315" r:id="rId11"/>
    <p:sldId id="311" r:id="rId12"/>
    <p:sldId id="306" r:id="rId13"/>
    <p:sldId id="297" r:id="rId14"/>
    <p:sldId id="298" r:id="rId15"/>
    <p:sldId id="312" r:id="rId16"/>
    <p:sldId id="293" r:id="rId17"/>
    <p:sldId id="314" r:id="rId18"/>
    <p:sldId id="316" r:id="rId19"/>
    <p:sldId id="26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63" userDrawn="1">
          <p15:clr>
            <a:srgbClr val="A4A3A4"/>
          </p15:clr>
        </p15:guide>
        <p15:guide id="5" orient="horz" pos="3974" userDrawn="1">
          <p15:clr>
            <a:srgbClr val="A4A3A4"/>
          </p15:clr>
        </p15:guide>
        <p15:guide id="6" pos="5397"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85"/>
    <a:srgbClr val="F08213"/>
    <a:srgbClr val="9C9BCD"/>
    <a:srgbClr val="AFDEF8"/>
    <a:srgbClr val="F7BC92"/>
    <a:srgbClr val="85CDC1"/>
    <a:srgbClr val="00A5E5"/>
    <a:srgbClr val="E9506C"/>
    <a:srgbClr val="8D358B"/>
    <a:srgbClr val="0095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66" d="100"/>
          <a:sy n="66" d="100"/>
        </p:scale>
        <p:origin x="-2320" y="-1056"/>
      </p:cViewPr>
      <p:guideLst>
        <p:guide orient="horz" pos="2160"/>
        <p:guide orient="horz" pos="3974"/>
        <p:guide orient="horz" pos="346"/>
        <p:guide orient="horz" pos="482"/>
        <p:guide orient="horz" pos="3838"/>
        <p:guide pos="2880"/>
        <p:guide pos="363"/>
        <p:guide pos="5397"/>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Tuffy-TTF" panose="020B0603060100000000"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latin typeface="Tuffy-TTF" panose="020B0603060100000000" pitchFamily="34" charset="0"/>
              </a:rPr>
              <a:t>29/01/21</a:t>
            </a:fld>
            <a:endParaRPr lang="en-GB" dirty="0">
              <a:latin typeface="Tuffy-TTF" panose="020B0603060100000000"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Tuffy-TTF" panose="020B0603060100000000"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latin typeface="Tuffy-TTF" panose="020B0603060100000000" pitchFamily="34" charset="0"/>
              </a:rPr>
              <a:t>‹#›</a:t>
            </a:fld>
            <a:endParaRPr lang="en-GB" dirty="0">
              <a:latin typeface="Tuffy-TTF" panose="020B0603060100000000" pitchFamily="34" charset="0"/>
            </a:endParaRPr>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uffy-TTF" panose="020B0603060100000000"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uffy-TTF" panose="020B0603060100000000" pitchFamily="34" charset="0"/>
              </a:defRPr>
            </a:lvl1pPr>
          </a:lstStyle>
          <a:p>
            <a:fld id="{3D02C5D1-7818-41B5-ABAD-5E4B38A5388F}" type="datetimeFigureOut">
              <a:rPr lang="en-GB" smtClean="0"/>
              <a:pPr/>
              <a:t>29/01/21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uffy-TTF" panose="020B0603060100000000"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uffy-TTF" panose="020B0603060100000000" pitchFamily="34" charset="0"/>
              </a:defRPr>
            </a:lvl1pPr>
          </a:lstStyle>
          <a:p>
            <a:fld id="{FA521341-850D-40E1-BB3D-87946DC9B06D}" type="slidenum">
              <a:rPr lang="en-GB" smtClean="0"/>
              <a:pPr/>
              <a:t>‹#›</a:t>
            </a:fld>
            <a:endParaRPr lang="en-GB" dirty="0"/>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uffy-TTF" panose="020B0603060100000000" pitchFamily="34" charset="0"/>
        <a:ea typeface="+mn-ea"/>
        <a:cs typeface="+mn-cs"/>
      </a:defRPr>
    </a:lvl1pPr>
    <a:lvl2pPr marL="457200" algn="l" defTabSz="914400" rtl="0" eaLnBrk="1" latinLnBrk="0" hangingPunct="1">
      <a:defRPr sz="1200" kern="1200">
        <a:solidFill>
          <a:schemeClr val="tx1"/>
        </a:solidFill>
        <a:latin typeface="Tuffy-TTF" panose="020B0603060100000000" pitchFamily="34" charset="0"/>
        <a:ea typeface="+mn-ea"/>
        <a:cs typeface="+mn-cs"/>
      </a:defRPr>
    </a:lvl2pPr>
    <a:lvl3pPr marL="914400" algn="l" defTabSz="914400" rtl="0" eaLnBrk="1" latinLnBrk="0" hangingPunct="1">
      <a:defRPr sz="1200" kern="1200">
        <a:solidFill>
          <a:schemeClr val="tx1"/>
        </a:solidFill>
        <a:latin typeface="Tuffy-TTF" panose="020B0603060100000000" pitchFamily="34" charset="0"/>
        <a:ea typeface="+mn-ea"/>
        <a:cs typeface="+mn-cs"/>
      </a:defRPr>
    </a:lvl3pPr>
    <a:lvl4pPr marL="1371600" algn="l" defTabSz="914400" rtl="0" eaLnBrk="1" latinLnBrk="0" hangingPunct="1">
      <a:defRPr sz="1200" kern="1200">
        <a:solidFill>
          <a:schemeClr val="tx1"/>
        </a:solidFill>
        <a:latin typeface="Tuffy-TTF" panose="020B0603060100000000" pitchFamily="34" charset="0"/>
        <a:ea typeface="+mn-ea"/>
        <a:cs typeface="+mn-cs"/>
      </a:defRPr>
    </a:lvl4pPr>
    <a:lvl5pPr marL="1828800" algn="l" defTabSz="914400" rtl="0" eaLnBrk="1" latinLnBrk="0" hangingPunct="1">
      <a:defRPr sz="1200" kern="1200">
        <a:solidFill>
          <a:schemeClr val="tx1"/>
        </a:solidFill>
        <a:latin typeface="Tuffy-TTF" panose="020B06030601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smtClean="0"/>
              <a:t>Click to edit Master text styles</a:t>
            </a:r>
          </a:p>
          <a:p>
            <a:pPr lvl="1"/>
            <a:r>
              <a:rPr lang="en-US" smtClean="0"/>
              <a:t>Second level</a:t>
            </a:r>
          </a:p>
          <a:p>
            <a:pPr lvl="2"/>
            <a:r>
              <a:rPr lang="en-US" smtClean="0"/>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359681"/>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69" r:id="rId6"/>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uffy-TTF" panose="020B06030601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uffy-TTF" panose="020B0603060100000000"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3.xml"/><Relationship Id="rId2"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29.png"/><Relationship Id="rId1" Type="http://schemas.openxmlformats.org/officeDocument/2006/relationships/slideLayout" Target="../slideLayouts/slideLayout3.xml"/><Relationship Id="rId2"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3.xml"/><Relationship Id="rId2"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21-01-29 at 18.58.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8746" y="615799"/>
            <a:ext cx="4954760" cy="4573625"/>
          </a:xfrm>
          <a:prstGeom prst="rect">
            <a:avLst/>
          </a:prstGeom>
        </p:spPr>
      </p:pic>
      <p:sp>
        <p:nvSpPr>
          <p:cNvPr id="3" name="TextBox 2"/>
          <p:cNvSpPr txBox="1"/>
          <p:nvPr/>
        </p:nvSpPr>
        <p:spPr>
          <a:xfrm>
            <a:off x="2193405" y="5369013"/>
            <a:ext cx="4713898" cy="707886"/>
          </a:xfrm>
          <a:prstGeom prst="rect">
            <a:avLst/>
          </a:prstGeom>
          <a:noFill/>
        </p:spPr>
        <p:txBody>
          <a:bodyPr wrap="square" rtlCol="0">
            <a:spAutoFit/>
          </a:bodyPr>
          <a:lstStyle/>
          <a:p>
            <a:pPr algn="ctr"/>
            <a:r>
              <a:rPr lang="en-US" sz="4000" dirty="0" smtClean="0"/>
              <a:t>Express yourself!</a:t>
            </a:r>
            <a:endParaRPr lang="en-US" sz="4000" dirty="0"/>
          </a:p>
        </p:txBody>
      </p:sp>
    </p:spTree>
    <p:extLst>
      <p:ext uri="{BB962C8B-B14F-4D97-AF65-F5344CB8AC3E}">
        <p14:creationId xmlns:p14="http://schemas.microsoft.com/office/powerpoint/2010/main" val="21600816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Healthy Minds</a:t>
            </a:r>
          </a:p>
        </p:txBody>
      </p:sp>
      <p:pic>
        <p:nvPicPr>
          <p:cNvPr id="18" name="Group Wor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
        <p:nvSpPr>
          <p:cNvPr id="12" name="Rectangle 11"/>
          <p:cNvSpPr/>
          <p:nvPr/>
        </p:nvSpPr>
        <p:spPr>
          <a:xfrm>
            <a:off x="755650" y="1407600"/>
            <a:ext cx="7632700" cy="1200329"/>
          </a:xfrm>
          <a:prstGeom prst="rect">
            <a:avLst/>
          </a:prstGeom>
        </p:spPr>
        <p:txBody>
          <a:bodyPr wrap="square">
            <a:spAutoFit/>
          </a:bodyPr>
          <a:lstStyle/>
          <a:p>
            <a:r>
              <a:rPr lang="en-GB" dirty="0"/>
              <a:t>Sometimes, just like our body, our mind doesn’t feel well. We might feel very worried, frightened or extremely sad. We might have thoughts which feel uncomfortable and that make us behave in a way that hurts ourselves or others. </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8333" t="18835" r="8241" b="24859"/>
          <a:stretch/>
        </p:blipFill>
        <p:spPr>
          <a:xfrm>
            <a:off x="759883" y="2668058"/>
            <a:ext cx="7628467" cy="3640667"/>
          </a:xfrm>
          <a:prstGeom prst="roundRect">
            <a:avLst>
              <a:gd name="adj" fmla="val 12739"/>
            </a:avLst>
          </a:prstGeom>
        </p:spPr>
      </p:pic>
      <p:sp>
        <p:nvSpPr>
          <p:cNvPr id="23" name="Rounded Rectangle 22"/>
          <p:cNvSpPr/>
          <p:nvPr/>
        </p:nvSpPr>
        <p:spPr>
          <a:xfrm>
            <a:off x="972457" y="3601567"/>
            <a:ext cx="6351243" cy="1773647"/>
          </a:xfrm>
          <a:prstGeom prst="roundRect">
            <a:avLst/>
          </a:prstGeom>
          <a:solidFill>
            <a:srgbClr val="009285"/>
          </a:solidFill>
        </p:spPr>
        <p:txBody>
          <a:bodyPr wrap="square" lIns="108000" tIns="108000" rIns="1548000" bIns="108000">
            <a:spAutoFit/>
          </a:bodyPr>
          <a:lstStyle/>
          <a:p>
            <a:r>
              <a:rPr lang="en-GB" b="1" dirty="0">
                <a:solidFill>
                  <a:schemeClr val="bg1"/>
                </a:solidFill>
              </a:rPr>
              <a:t>Positive mental health is not about being happy all of the time. It is about feeling well, being able to enjoy life and knowing what to do if we have troubling thoughts and feelings.</a:t>
            </a: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b="44193"/>
          <a:stretch/>
        </p:blipFill>
        <p:spPr>
          <a:xfrm>
            <a:off x="5614987" y="2607928"/>
            <a:ext cx="2303335" cy="4287899"/>
          </a:xfrm>
          <a:prstGeom prst="rect">
            <a:avLst/>
          </a:prstGeom>
        </p:spPr>
      </p:pic>
      <p:pic>
        <p:nvPicPr>
          <p:cNvPr id="27" name="Picture 26"/>
          <p:cNvPicPr>
            <a:picLocks noChangeAspect="1"/>
          </p:cNvPicPr>
          <p:nvPr/>
        </p:nvPicPr>
        <p:blipFill rotWithShape="1">
          <a:blip r:embed="rId5" cstate="print">
            <a:extLst>
              <a:ext uri="{28A0092B-C50C-407E-A947-70E740481C1C}">
                <a14:useLocalDpi xmlns:a14="http://schemas.microsoft.com/office/drawing/2010/main" val="0"/>
              </a:ext>
            </a:extLst>
          </a:blip>
          <a:srcRect b="53922"/>
          <a:stretch/>
        </p:blipFill>
        <p:spPr>
          <a:xfrm>
            <a:off x="3746373" y="2321533"/>
            <a:ext cx="5348955" cy="4574294"/>
          </a:xfrm>
          <a:prstGeom prst="rect">
            <a:avLst/>
          </a:prstGeom>
        </p:spPr>
      </p:pic>
      <p:sp>
        <p:nvSpPr>
          <p:cNvPr id="28" name="Rounded Rectangular Callout 27"/>
          <p:cNvSpPr/>
          <p:nvPr/>
        </p:nvSpPr>
        <p:spPr>
          <a:xfrm>
            <a:off x="1922488" y="2794000"/>
            <a:ext cx="3586212" cy="1701800"/>
          </a:xfrm>
          <a:prstGeom prst="wedgeRoundRectCallout">
            <a:avLst>
              <a:gd name="adj1" fmla="val 63474"/>
              <a:gd name="adj2" fmla="val 34041"/>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If you are feeling worried or sad, talking to someone you trust is a good place to start.</a:t>
            </a:r>
          </a:p>
        </p:txBody>
      </p:sp>
    </p:spTree>
    <p:extLst>
      <p:ext uri="{BB962C8B-B14F-4D97-AF65-F5344CB8AC3E}">
        <p14:creationId xmlns:p14="http://schemas.microsoft.com/office/powerpoint/2010/main" val="3808097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right)">
                                      <p:cBhvr>
                                        <p:cTn id="19" dur="10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1" nodeType="clickEffect">
                                  <p:stCondLst>
                                    <p:cond delay="0"/>
                                  </p:stCondLst>
                                  <p:childTnLst>
                                    <p:animEffect transition="out" filter="fade">
                                      <p:cBhvr>
                                        <p:cTn id="23" dur="1000"/>
                                        <p:tgtEl>
                                          <p:spTgt spid="23"/>
                                        </p:tgtEl>
                                      </p:cBhvr>
                                    </p:animEffect>
                                    <p:anim calcmode="lin" valueType="num">
                                      <p:cBhvr>
                                        <p:cTn id="24" dur="1000"/>
                                        <p:tgtEl>
                                          <p:spTgt spid="23"/>
                                        </p:tgtEl>
                                        <p:attrNameLst>
                                          <p:attrName>ppt_x</p:attrName>
                                        </p:attrNameLst>
                                      </p:cBhvr>
                                      <p:tavLst>
                                        <p:tav tm="0">
                                          <p:val>
                                            <p:strVal val="ppt_x"/>
                                          </p:val>
                                        </p:tav>
                                        <p:tav tm="100000">
                                          <p:val>
                                            <p:strVal val="ppt_x"/>
                                          </p:val>
                                        </p:tav>
                                      </p:tavLst>
                                    </p:anim>
                                    <p:anim calcmode="lin" valueType="num">
                                      <p:cBhvr>
                                        <p:cTn id="25" dur="1000"/>
                                        <p:tgtEl>
                                          <p:spTgt spid="23"/>
                                        </p:tgtEl>
                                        <p:attrNameLst>
                                          <p:attrName>ppt_y</p:attrName>
                                        </p:attrNameLst>
                                      </p:cBhvr>
                                      <p:tavLst>
                                        <p:tav tm="0">
                                          <p:val>
                                            <p:strVal val="ppt_y"/>
                                          </p:val>
                                        </p:tav>
                                        <p:tav tm="100000">
                                          <p:val>
                                            <p:strVal val="ppt_y+.1"/>
                                          </p:val>
                                        </p:tav>
                                      </p:tavLst>
                                    </p:anim>
                                    <p:set>
                                      <p:cBhvr>
                                        <p:cTn id="26" dur="1" fill="hold">
                                          <p:stCondLst>
                                            <p:cond delay="999"/>
                                          </p:stCondLst>
                                        </p:cTn>
                                        <p:tgtEl>
                                          <p:spTgt spid="23"/>
                                        </p:tgtEl>
                                        <p:attrNameLst>
                                          <p:attrName>style.visibility</p:attrName>
                                        </p:attrNameLst>
                                      </p:cBhvr>
                                      <p:to>
                                        <p:strVal val="hidden"/>
                                      </p:to>
                                    </p:set>
                                  </p:childTnLst>
                                </p:cTn>
                              </p:par>
                              <p:par>
                                <p:cTn id="27" presetID="42" presetClass="exit" presetSubtype="0" fill="hold" nodeType="withEffect">
                                  <p:stCondLst>
                                    <p:cond delay="0"/>
                                  </p:stCondLst>
                                  <p:childTnLst>
                                    <p:animEffect transition="out" filter="fade">
                                      <p:cBhvr>
                                        <p:cTn id="28" dur="1000"/>
                                        <p:tgtEl>
                                          <p:spTgt spid="14"/>
                                        </p:tgtEl>
                                      </p:cBhvr>
                                    </p:animEffect>
                                    <p:anim calcmode="lin" valueType="num">
                                      <p:cBhvr>
                                        <p:cTn id="29" dur="1000"/>
                                        <p:tgtEl>
                                          <p:spTgt spid="14"/>
                                        </p:tgtEl>
                                        <p:attrNameLst>
                                          <p:attrName>ppt_x</p:attrName>
                                        </p:attrNameLst>
                                      </p:cBhvr>
                                      <p:tavLst>
                                        <p:tav tm="0">
                                          <p:val>
                                            <p:strVal val="ppt_x"/>
                                          </p:val>
                                        </p:tav>
                                        <p:tav tm="100000">
                                          <p:val>
                                            <p:strVal val="ppt_x"/>
                                          </p:val>
                                        </p:tav>
                                      </p:tavLst>
                                    </p:anim>
                                    <p:anim calcmode="lin" valueType="num">
                                      <p:cBhvr>
                                        <p:cTn id="30" dur="1000"/>
                                        <p:tgtEl>
                                          <p:spTgt spid="14"/>
                                        </p:tgtEl>
                                        <p:attrNameLst>
                                          <p:attrName>ppt_y</p:attrName>
                                        </p:attrNameLst>
                                      </p:cBhvr>
                                      <p:tavLst>
                                        <p:tav tm="0">
                                          <p:val>
                                            <p:strVal val="ppt_y"/>
                                          </p:val>
                                        </p:tav>
                                        <p:tav tm="100000">
                                          <p:val>
                                            <p:strVal val="ppt_y+.1"/>
                                          </p:val>
                                        </p:tav>
                                      </p:tavLst>
                                    </p:anim>
                                    <p:set>
                                      <p:cBhvr>
                                        <p:cTn id="31" dur="1" fill="hold">
                                          <p:stCondLst>
                                            <p:cond delay="999"/>
                                          </p:stCondLst>
                                        </p:cTn>
                                        <p:tgtEl>
                                          <p:spTgt spid="1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right)">
                                      <p:cBhvr>
                                        <p:cTn id="4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animBg="1"/>
      <p:bldP spid="23" grpId="1"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39750" y="2119532"/>
            <a:ext cx="8064500" cy="4189193"/>
          </a:xfrm>
          <a:prstGeom prst="roundRect">
            <a:avLst>
              <a:gd name="adj" fmla="val 5043"/>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681997" y="2232230"/>
            <a:ext cx="2991774" cy="2991774"/>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smtClean="0">
                <a:solidFill>
                  <a:schemeClr val="bg1"/>
                </a:solidFill>
              </a:rPr>
              <a:t>Using the sorting cards, match </a:t>
            </a:r>
            <a:r>
              <a:rPr lang="en-GB" dirty="0">
                <a:solidFill>
                  <a:schemeClr val="bg1"/>
                </a:solidFill>
              </a:rPr>
              <a:t>the feeling or situation with an action that could help.</a:t>
            </a:r>
          </a:p>
        </p:txBody>
      </p:sp>
      <p:sp>
        <p:nvSpPr>
          <p:cNvPr id="2" name="Title 1"/>
          <p:cNvSpPr>
            <a:spLocks noGrp="1"/>
          </p:cNvSpPr>
          <p:nvPr>
            <p:ph type="title"/>
          </p:nvPr>
        </p:nvSpPr>
        <p:spPr/>
        <p:txBody>
          <a:bodyPr/>
          <a:lstStyle/>
          <a:p>
            <a:r>
              <a:rPr lang="en-GB" dirty="0" smtClean="0">
                <a:latin typeface="Twinkl" pitchFamily="2" charset="0"/>
              </a:rPr>
              <a:t>Task 1:</a:t>
            </a:r>
            <a:endParaRPr lang="en-GB" dirty="0">
              <a:latin typeface="Twinkl" pitchFamily="2" charset="0"/>
            </a:endParaRPr>
          </a:p>
        </p:txBody>
      </p:sp>
      <p:sp>
        <p:nvSpPr>
          <p:cNvPr id="10" name="Rectangle 9"/>
          <p:cNvSpPr/>
          <p:nvPr/>
        </p:nvSpPr>
        <p:spPr>
          <a:xfrm>
            <a:off x="642935" y="1473201"/>
            <a:ext cx="7848600" cy="646331"/>
          </a:xfrm>
          <a:prstGeom prst="rect">
            <a:avLst/>
          </a:prstGeom>
        </p:spPr>
        <p:txBody>
          <a:bodyPr wrap="square">
            <a:spAutoFit/>
          </a:bodyPr>
          <a:lstStyle/>
          <a:p>
            <a:r>
              <a:rPr lang="en-GB" dirty="0"/>
              <a:t>There are lots of things we can do to keep our minds healthy and to help us cope and feel better when we have uncomfortable thoughts and feelings.</a:t>
            </a:r>
          </a:p>
        </p:txBody>
      </p:sp>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l="49944" t="4664" r="3854" b="69889"/>
          <a:stretch/>
        </p:blipFill>
        <p:spPr>
          <a:xfrm>
            <a:off x="6354407" y="4733492"/>
            <a:ext cx="1932584" cy="1505231"/>
          </a:xfrm>
          <a:prstGeom prst="roundRect">
            <a:avLst>
              <a:gd name="adj" fmla="val 9415"/>
            </a:avLst>
          </a:prstGeom>
        </p:spPr>
      </p:pic>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3839" t="4664" r="49959" b="69889"/>
          <a:stretch/>
        </p:blipFill>
        <p:spPr>
          <a:xfrm>
            <a:off x="6354407" y="4733492"/>
            <a:ext cx="1932584" cy="1505231"/>
          </a:xfrm>
          <a:prstGeom prst="roundRect">
            <a:avLst>
              <a:gd name="adj" fmla="val 9415"/>
            </a:avLst>
          </a:prstGeom>
          <a:solidFill>
            <a:srgbClr val="AFDEF8"/>
          </a:solidFill>
        </p:spPr>
      </p:pic>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3839" t="30296" r="49959" b="44257"/>
          <a:stretch/>
        </p:blipFill>
        <p:spPr>
          <a:xfrm>
            <a:off x="6354407" y="4733492"/>
            <a:ext cx="1932584" cy="1505231"/>
          </a:xfrm>
          <a:prstGeom prst="roundRect">
            <a:avLst>
              <a:gd name="adj" fmla="val 9415"/>
            </a:avLst>
          </a:prstGeom>
        </p:spPr>
      </p:pic>
      <p:pic>
        <p:nvPicPr>
          <p:cNvPr id="28" name="Picture 27"/>
          <p:cNvPicPr>
            <a:picLocks noChangeAspect="1"/>
          </p:cNvPicPr>
          <p:nvPr/>
        </p:nvPicPr>
        <p:blipFill rotWithShape="1">
          <a:blip r:embed="rId2" cstate="print">
            <a:extLst>
              <a:ext uri="{28A0092B-C50C-407E-A947-70E740481C1C}">
                <a14:useLocalDpi xmlns:a14="http://schemas.microsoft.com/office/drawing/2010/main" val="0"/>
              </a:ext>
            </a:extLst>
          </a:blip>
          <a:srcRect l="49944" t="30398" r="3854" b="44155"/>
          <a:stretch/>
        </p:blipFill>
        <p:spPr>
          <a:xfrm>
            <a:off x="6354407" y="4733492"/>
            <a:ext cx="1932584" cy="1505231"/>
          </a:xfrm>
          <a:prstGeom prst="roundRect">
            <a:avLst>
              <a:gd name="adj" fmla="val 9415"/>
            </a:avLst>
          </a:prstGeom>
        </p:spPr>
      </p:pic>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4013" t="56010" r="49785" b="18543"/>
          <a:stretch/>
        </p:blipFill>
        <p:spPr>
          <a:xfrm>
            <a:off x="6354407" y="4733492"/>
            <a:ext cx="1932584" cy="1505231"/>
          </a:xfrm>
          <a:prstGeom prst="roundRect">
            <a:avLst>
              <a:gd name="adj" fmla="val 9415"/>
            </a:avLst>
          </a:prstGeom>
        </p:spPr>
      </p:pic>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49944" t="56009" r="3854" b="18544"/>
          <a:stretch/>
        </p:blipFill>
        <p:spPr>
          <a:xfrm>
            <a:off x="6354407" y="4733492"/>
            <a:ext cx="1932584" cy="1505231"/>
          </a:xfrm>
          <a:prstGeom prst="roundRect">
            <a:avLst>
              <a:gd name="adj" fmla="val 9415"/>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648" y="2344374"/>
            <a:ext cx="3139861" cy="5135125"/>
          </a:xfrm>
          <a:prstGeom prst="rect">
            <a:avLst/>
          </a:prstGeom>
        </p:spPr>
      </p:pic>
      <p:pic>
        <p:nvPicPr>
          <p:cNvPr id="24" name="Group Work"/>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Tree>
    <p:extLst>
      <p:ext uri="{BB962C8B-B14F-4D97-AF65-F5344CB8AC3E}">
        <p14:creationId xmlns:p14="http://schemas.microsoft.com/office/powerpoint/2010/main" val="647098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1000" fill="hold"/>
                                        <p:tgtEl>
                                          <p:spTgt spid="23"/>
                                        </p:tgtEl>
                                        <p:attrNameLst>
                                          <p:attrName>ppt_w</p:attrName>
                                        </p:attrNameLst>
                                      </p:cBhvr>
                                      <p:tavLst>
                                        <p:tav tm="0">
                                          <p:val>
                                            <p:fltVal val="0"/>
                                          </p:val>
                                        </p:tav>
                                        <p:tav tm="100000">
                                          <p:val>
                                            <p:strVal val="#ppt_w"/>
                                          </p:val>
                                        </p:tav>
                                      </p:tavLst>
                                    </p:anim>
                                    <p:anim calcmode="lin" valueType="num">
                                      <p:cBhvr>
                                        <p:cTn id="17" dur="1000" fill="hold"/>
                                        <p:tgtEl>
                                          <p:spTgt spid="23"/>
                                        </p:tgtEl>
                                        <p:attrNameLst>
                                          <p:attrName>ppt_h</p:attrName>
                                        </p:attrNameLst>
                                      </p:cBhvr>
                                      <p:tavLst>
                                        <p:tav tm="0">
                                          <p:val>
                                            <p:fltVal val="0"/>
                                          </p:val>
                                        </p:tav>
                                        <p:tav tm="100000">
                                          <p:val>
                                            <p:strVal val="#ppt_h"/>
                                          </p:val>
                                        </p:tav>
                                      </p:tavLst>
                                    </p:anim>
                                    <p:anim calcmode="lin" valueType="num">
                                      <p:cBhvr>
                                        <p:cTn id="18" dur="1000" fill="hold"/>
                                        <p:tgtEl>
                                          <p:spTgt spid="23"/>
                                        </p:tgtEl>
                                        <p:attrNameLst>
                                          <p:attrName>style.rotation</p:attrName>
                                        </p:attrNameLst>
                                      </p:cBhvr>
                                      <p:tavLst>
                                        <p:tav tm="0">
                                          <p:val>
                                            <p:fltVal val="90"/>
                                          </p:val>
                                        </p:tav>
                                        <p:tav tm="100000">
                                          <p:val>
                                            <p:fltVal val="0"/>
                                          </p:val>
                                        </p:tav>
                                      </p:tavLst>
                                    </p:anim>
                                    <p:animEffect transition="in" filter="fade">
                                      <p:cBhvr>
                                        <p:cTn id="19" dur="1000"/>
                                        <p:tgtEl>
                                          <p:spTgt spid="23"/>
                                        </p:tgtEl>
                                      </p:cBhvr>
                                    </p:animEffect>
                                  </p:childTnLst>
                                </p:cTn>
                              </p:par>
                            </p:childTnLst>
                          </p:cTn>
                        </p:par>
                        <p:par>
                          <p:cTn id="20" fill="hold">
                            <p:stCondLst>
                              <p:cond delay="1000"/>
                            </p:stCondLst>
                            <p:childTnLst>
                              <p:par>
                                <p:cTn id="21" presetID="42" presetClass="exit" presetSubtype="0" fill="hold" nodeType="afterEffect">
                                  <p:stCondLst>
                                    <p:cond delay="0"/>
                                  </p:stCondLst>
                                  <p:childTnLst>
                                    <p:animEffect transition="out" filter="fade">
                                      <p:cBhvr>
                                        <p:cTn id="22" dur="2500"/>
                                        <p:tgtEl>
                                          <p:spTgt spid="3"/>
                                        </p:tgtEl>
                                      </p:cBhvr>
                                    </p:animEffect>
                                    <p:anim calcmode="lin" valueType="num">
                                      <p:cBhvr>
                                        <p:cTn id="23" dur="2500"/>
                                        <p:tgtEl>
                                          <p:spTgt spid="3"/>
                                        </p:tgtEl>
                                        <p:attrNameLst>
                                          <p:attrName>ppt_x</p:attrName>
                                        </p:attrNameLst>
                                      </p:cBhvr>
                                      <p:tavLst>
                                        <p:tav tm="0">
                                          <p:val>
                                            <p:strVal val="ppt_x"/>
                                          </p:val>
                                        </p:tav>
                                        <p:tav tm="100000">
                                          <p:val>
                                            <p:strVal val="ppt_x"/>
                                          </p:val>
                                        </p:tav>
                                      </p:tavLst>
                                    </p:anim>
                                    <p:anim calcmode="lin" valueType="num">
                                      <p:cBhvr>
                                        <p:cTn id="24" dur="2500"/>
                                        <p:tgtEl>
                                          <p:spTgt spid="3"/>
                                        </p:tgtEl>
                                        <p:attrNameLst>
                                          <p:attrName>ppt_y</p:attrName>
                                        </p:attrNameLst>
                                      </p:cBhvr>
                                      <p:tavLst>
                                        <p:tav tm="0">
                                          <p:val>
                                            <p:strVal val="ppt_y"/>
                                          </p:val>
                                        </p:tav>
                                        <p:tav tm="100000">
                                          <p:val>
                                            <p:strVal val="ppt_y+.1"/>
                                          </p:val>
                                        </p:tav>
                                      </p:tavLst>
                                    </p:anim>
                                    <p:set>
                                      <p:cBhvr>
                                        <p:cTn id="25" dur="1" fill="hold">
                                          <p:stCondLst>
                                            <p:cond delay="2499"/>
                                          </p:stCondLst>
                                        </p:cTn>
                                        <p:tgtEl>
                                          <p:spTgt spid="3"/>
                                        </p:tgtEl>
                                        <p:attrNameLst>
                                          <p:attrName>style.visibility</p:attrName>
                                        </p:attrNameLst>
                                      </p:cBhvr>
                                      <p:to>
                                        <p:strVal val="hidden"/>
                                      </p:to>
                                    </p:set>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2000"/>
                                        <p:tgtEl>
                                          <p:spTgt spid="29"/>
                                        </p:tgtEl>
                                      </p:cBhvr>
                                    </p:animEffect>
                                  </p:childTnLst>
                                </p:cTn>
                              </p:par>
                              <p:par>
                                <p:cTn id="30" presetID="10"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2000"/>
                                        <p:tgtEl>
                                          <p:spTgt spid="27"/>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2000"/>
                                        <p:tgtEl>
                                          <p:spTgt spid="25"/>
                                        </p:tgtEl>
                                      </p:cBhvr>
                                    </p:animEffect>
                                  </p:childTnLst>
                                </p:cTn>
                              </p:par>
                              <p:par>
                                <p:cTn id="36" presetID="10"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2000"/>
                                        <p:tgtEl>
                                          <p:spTgt spid="26"/>
                                        </p:tgtEl>
                                      </p:cBhvr>
                                    </p:animEffect>
                                  </p:childTnLst>
                                </p:cTn>
                              </p:par>
                              <p:par>
                                <p:cTn id="39" presetID="10"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20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childTnLst>
                                </p:cTn>
                              </p:par>
                            </p:childTnLst>
                          </p:cTn>
                        </p:par>
                        <p:par>
                          <p:cTn id="45" fill="hold">
                            <p:stCondLst>
                              <p:cond delay="5500"/>
                            </p:stCondLst>
                            <p:childTnLst>
                              <p:par>
                                <p:cTn id="46" presetID="64" presetClass="path" presetSubtype="0" accel="50000" decel="50000" fill="hold" nodeType="afterEffect">
                                  <p:stCondLst>
                                    <p:cond delay="0"/>
                                  </p:stCondLst>
                                  <p:childTnLst>
                                    <p:animMotion origin="layout" path="M -8.33333E-7 0 L -0.12239 0.00532 " pathEditMode="relative" rAng="0" ptsTypes="AA">
                                      <p:cBhvr>
                                        <p:cTn id="47" dur="2000" fill="hold"/>
                                        <p:tgtEl>
                                          <p:spTgt spid="29"/>
                                        </p:tgtEl>
                                        <p:attrNameLst>
                                          <p:attrName>ppt_x</p:attrName>
                                          <p:attrName>ppt_y</p:attrName>
                                        </p:attrNameLst>
                                      </p:cBhvr>
                                      <p:rCtr x="-6128" y="255"/>
                                    </p:animMotion>
                                  </p:childTnLst>
                                </p:cTn>
                              </p:par>
                              <p:par>
                                <p:cTn id="48" presetID="8" presetClass="emph" presetSubtype="0" fill="hold" nodeType="withEffect">
                                  <p:stCondLst>
                                    <p:cond delay="0"/>
                                  </p:stCondLst>
                                  <p:childTnLst>
                                    <p:animRot by="21600000">
                                      <p:cBhvr>
                                        <p:cTn id="49" dur="1500" fill="hold"/>
                                        <p:tgtEl>
                                          <p:spTgt spid="29"/>
                                        </p:tgtEl>
                                        <p:attrNameLst>
                                          <p:attrName>r</p:attrName>
                                        </p:attrNameLst>
                                      </p:cBhvr>
                                    </p:animRot>
                                  </p:childTnLst>
                                </p:cTn>
                              </p:par>
                              <p:par>
                                <p:cTn id="50" presetID="32" presetClass="emph" presetSubtype="0" fill="hold" nodeType="withEffect">
                                  <p:stCondLst>
                                    <p:cond delay="0"/>
                                  </p:stCondLst>
                                  <p:childTnLst>
                                    <p:animRot by="120000">
                                      <p:cBhvr>
                                        <p:cTn id="51" dur="100" fill="hold">
                                          <p:stCondLst>
                                            <p:cond delay="0"/>
                                          </p:stCondLst>
                                        </p:cTn>
                                        <p:tgtEl>
                                          <p:spTgt spid="29"/>
                                        </p:tgtEl>
                                        <p:attrNameLst>
                                          <p:attrName>r</p:attrName>
                                        </p:attrNameLst>
                                      </p:cBhvr>
                                    </p:animRot>
                                    <p:animRot by="-240000">
                                      <p:cBhvr>
                                        <p:cTn id="52" dur="200" fill="hold">
                                          <p:stCondLst>
                                            <p:cond delay="200"/>
                                          </p:stCondLst>
                                        </p:cTn>
                                        <p:tgtEl>
                                          <p:spTgt spid="29"/>
                                        </p:tgtEl>
                                        <p:attrNameLst>
                                          <p:attrName>r</p:attrName>
                                        </p:attrNameLst>
                                      </p:cBhvr>
                                    </p:animRot>
                                    <p:animRot by="240000">
                                      <p:cBhvr>
                                        <p:cTn id="53" dur="200" fill="hold">
                                          <p:stCondLst>
                                            <p:cond delay="400"/>
                                          </p:stCondLst>
                                        </p:cTn>
                                        <p:tgtEl>
                                          <p:spTgt spid="29"/>
                                        </p:tgtEl>
                                        <p:attrNameLst>
                                          <p:attrName>r</p:attrName>
                                        </p:attrNameLst>
                                      </p:cBhvr>
                                    </p:animRot>
                                    <p:animRot by="-240000">
                                      <p:cBhvr>
                                        <p:cTn id="54" dur="200" fill="hold">
                                          <p:stCondLst>
                                            <p:cond delay="600"/>
                                          </p:stCondLst>
                                        </p:cTn>
                                        <p:tgtEl>
                                          <p:spTgt spid="29"/>
                                        </p:tgtEl>
                                        <p:attrNameLst>
                                          <p:attrName>r</p:attrName>
                                        </p:attrNameLst>
                                      </p:cBhvr>
                                    </p:animRot>
                                    <p:animRot by="120000">
                                      <p:cBhvr>
                                        <p:cTn id="55" dur="200" fill="hold">
                                          <p:stCondLst>
                                            <p:cond delay="800"/>
                                          </p:stCondLst>
                                        </p:cTn>
                                        <p:tgtEl>
                                          <p:spTgt spid="29"/>
                                        </p:tgtEl>
                                        <p:attrNameLst>
                                          <p:attrName>r</p:attrName>
                                        </p:attrNameLst>
                                      </p:cBhvr>
                                    </p:animRot>
                                  </p:childTnLst>
                                </p:cTn>
                              </p:par>
                              <p:par>
                                <p:cTn id="56" presetID="64" presetClass="path" presetSubtype="0" accel="50000" decel="50000" fill="hold" nodeType="withEffect">
                                  <p:stCondLst>
                                    <p:cond delay="0"/>
                                  </p:stCondLst>
                                  <p:childTnLst>
                                    <p:animMotion origin="layout" path="M -8.33333E-7 0 L 0.02899 -0.12593 " pathEditMode="relative" rAng="0" ptsTypes="AA">
                                      <p:cBhvr>
                                        <p:cTn id="57" dur="2000" fill="hold"/>
                                        <p:tgtEl>
                                          <p:spTgt spid="27"/>
                                        </p:tgtEl>
                                        <p:attrNameLst>
                                          <p:attrName>ppt_x</p:attrName>
                                          <p:attrName>ppt_y</p:attrName>
                                        </p:attrNameLst>
                                      </p:cBhvr>
                                      <p:rCtr x="1441" y="-6296"/>
                                    </p:animMotion>
                                  </p:childTnLst>
                                </p:cTn>
                              </p:par>
                              <p:par>
                                <p:cTn id="58" presetID="8" presetClass="emph" presetSubtype="0" fill="hold" nodeType="withEffect">
                                  <p:stCondLst>
                                    <p:cond delay="0"/>
                                  </p:stCondLst>
                                  <p:childTnLst>
                                    <p:animRot by="21600000">
                                      <p:cBhvr>
                                        <p:cTn id="59" dur="1000" fill="hold"/>
                                        <p:tgtEl>
                                          <p:spTgt spid="27"/>
                                        </p:tgtEl>
                                        <p:attrNameLst>
                                          <p:attrName>r</p:attrName>
                                        </p:attrNameLst>
                                      </p:cBhvr>
                                    </p:animRot>
                                  </p:childTnLst>
                                </p:cTn>
                              </p:par>
                              <p:par>
                                <p:cTn id="60" presetID="32" presetClass="emph" presetSubtype="0" fill="hold" nodeType="withEffect">
                                  <p:stCondLst>
                                    <p:cond delay="0"/>
                                  </p:stCondLst>
                                  <p:childTnLst>
                                    <p:animRot by="120000">
                                      <p:cBhvr>
                                        <p:cTn id="61" dur="100" fill="hold">
                                          <p:stCondLst>
                                            <p:cond delay="0"/>
                                          </p:stCondLst>
                                        </p:cTn>
                                        <p:tgtEl>
                                          <p:spTgt spid="25"/>
                                        </p:tgtEl>
                                        <p:attrNameLst>
                                          <p:attrName>r</p:attrName>
                                        </p:attrNameLst>
                                      </p:cBhvr>
                                    </p:animRot>
                                    <p:animRot by="-240000">
                                      <p:cBhvr>
                                        <p:cTn id="62" dur="200" fill="hold">
                                          <p:stCondLst>
                                            <p:cond delay="200"/>
                                          </p:stCondLst>
                                        </p:cTn>
                                        <p:tgtEl>
                                          <p:spTgt spid="25"/>
                                        </p:tgtEl>
                                        <p:attrNameLst>
                                          <p:attrName>r</p:attrName>
                                        </p:attrNameLst>
                                      </p:cBhvr>
                                    </p:animRot>
                                    <p:animRot by="240000">
                                      <p:cBhvr>
                                        <p:cTn id="63" dur="200" fill="hold">
                                          <p:stCondLst>
                                            <p:cond delay="400"/>
                                          </p:stCondLst>
                                        </p:cTn>
                                        <p:tgtEl>
                                          <p:spTgt spid="25"/>
                                        </p:tgtEl>
                                        <p:attrNameLst>
                                          <p:attrName>r</p:attrName>
                                        </p:attrNameLst>
                                      </p:cBhvr>
                                    </p:animRot>
                                    <p:animRot by="-240000">
                                      <p:cBhvr>
                                        <p:cTn id="64" dur="200" fill="hold">
                                          <p:stCondLst>
                                            <p:cond delay="600"/>
                                          </p:stCondLst>
                                        </p:cTn>
                                        <p:tgtEl>
                                          <p:spTgt spid="25"/>
                                        </p:tgtEl>
                                        <p:attrNameLst>
                                          <p:attrName>r</p:attrName>
                                        </p:attrNameLst>
                                      </p:cBhvr>
                                    </p:animRot>
                                    <p:animRot by="120000">
                                      <p:cBhvr>
                                        <p:cTn id="65" dur="200" fill="hold">
                                          <p:stCondLst>
                                            <p:cond delay="800"/>
                                          </p:stCondLst>
                                        </p:cTn>
                                        <p:tgtEl>
                                          <p:spTgt spid="25"/>
                                        </p:tgtEl>
                                        <p:attrNameLst>
                                          <p:attrName>r</p:attrName>
                                        </p:attrNameLst>
                                      </p:cBhvr>
                                    </p:animRot>
                                  </p:childTnLst>
                                </p:cTn>
                              </p:par>
                              <p:par>
                                <p:cTn id="66" presetID="64" presetClass="path" presetSubtype="0" accel="50000" decel="50000" fill="hold" nodeType="withEffect">
                                  <p:stCondLst>
                                    <p:cond delay="0"/>
                                  </p:stCondLst>
                                  <p:childTnLst>
                                    <p:animMotion origin="layout" path="M -8.33333E-7 0 L -0.61927 0.03171 " pathEditMode="relative" rAng="0" ptsTypes="AA">
                                      <p:cBhvr>
                                        <p:cTn id="67" dur="2000" fill="hold"/>
                                        <p:tgtEl>
                                          <p:spTgt spid="25"/>
                                        </p:tgtEl>
                                        <p:attrNameLst>
                                          <p:attrName>ppt_x</p:attrName>
                                          <p:attrName>ppt_y</p:attrName>
                                        </p:attrNameLst>
                                      </p:cBhvr>
                                      <p:rCtr x="-30972" y="1574"/>
                                    </p:animMotion>
                                  </p:childTnLst>
                                </p:cTn>
                              </p:par>
                              <p:par>
                                <p:cTn id="68" presetID="8" presetClass="emph" presetSubtype="0" fill="hold" nodeType="withEffect">
                                  <p:stCondLst>
                                    <p:cond delay="0"/>
                                  </p:stCondLst>
                                  <p:childTnLst>
                                    <p:animRot by="21600000">
                                      <p:cBhvr>
                                        <p:cTn id="69" dur="1250" fill="hold"/>
                                        <p:tgtEl>
                                          <p:spTgt spid="25"/>
                                        </p:tgtEl>
                                        <p:attrNameLst>
                                          <p:attrName>r</p:attrName>
                                        </p:attrNameLst>
                                      </p:cBhvr>
                                    </p:animRot>
                                  </p:childTnLst>
                                </p:cTn>
                              </p:par>
                              <p:par>
                                <p:cTn id="70" presetID="32" presetClass="emph" presetSubtype="0" fill="hold" nodeType="withEffect">
                                  <p:stCondLst>
                                    <p:cond delay="0"/>
                                  </p:stCondLst>
                                  <p:childTnLst>
                                    <p:animRot by="120000">
                                      <p:cBhvr>
                                        <p:cTn id="71" dur="100" fill="hold">
                                          <p:stCondLst>
                                            <p:cond delay="0"/>
                                          </p:stCondLst>
                                        </p:cTn>
                                        <p:tgtEl>
                                          <p:spTgt spid="26"/>
                                        </p:tgtEl>
                                        <p:attrNameLst>
                                          <p:attrName>r</p:attrName>
                                        </p:attrNameLst>
                                      </p:cBhvr>
                                    </p:animRot>
                                    <p:animRot by="-240000">
                                      <p:cBhvr>
                                        <p:cTn id="72" dur="200" fill="hold">
                                          <p:stCondLst>
                                            <p:cond delay="200"/>
                                          </p:stCondLst>
                                        </p:cTn>
                                        <p:tgtEl>
                                          <p:spTgt spid="26"/>
                                        </p:tgtEl>
                                        <p:attrNameLst>
                                          <p:attrName>r</p:attrName>
                                        </p:attrNameLst>
                                      </p:cBhvr>
                                    </p:animRot>
                                    <p:animRot by="240000">
                                      <p:cBhvr>
                                        <p:cTn id="73" dur="200" fill="hold">
                                          <p:stCondLst>
                                            <p:cond delay="400"/>
                                          </p:stCondLst>
                                        </p:cTn>
                                        <p:tgtEl>
                                          <p:spTgt spid="26"/>
                                        </p:tgtEl>
                                        <p:attrNameLst>
                                          <p:attrName>r</p:attrName>
                                        </p:attrNameLst>
                                      </p:cBhvr>
                                    </p:animRot>
                                    <p:animRot by="-240000">
                                      <p:cBhvr>
                                        <p:cTn id="74" dur="200" fill="hold">
                                          <p:stCondLst>
                                            <p:cond delay="600"/>
                                          </p:stCondLst>
                                        </p:cTn>
                                        <p:tgtEl>
                                          <p:spTgt spid="26"/>
                                        </p:tgtEl>
                                        <p:attrNameLst>
                                          <p:attrName>r</p:attrName>
                                        </p:attrNameLst>
                                      </p:cBhvr>
                                    </p:animRot>
                                    <p:animRot by="120000">
                                      <p:cBhvr>
                                        <p:cTn id="75" dur="200" fill="hold">
                                          <p:stCondLst>
                                            <p:cond delay="800"/>
                                          </p:stCondLst>
                                        </p:cTn>
                                        <p:tgtEl>
                                          <p:spTgt spid="26"/>
                                        </p:tgtEl>
                                        <p:attrNameLst>
                                          <p:attrName>r</p:attrName>
                                        </p:attrNameLst>
                                      </p:cBhvr>
                                    </p:animRot>
                                  </p:childTnLst>
                                </p:cTn>
                              </p:par>
                              <p:par>
                                <p:cTn id="76" presetID="64" presetClass="path" presetSubtype="0" accel="50000" decel="50000" fill="hold" nodeType="withEffect">
                                  <p:stCondLst>
                                    <p:cond delay="0"/>
                                  </p:stCondLst>
                                  <p:childTnLst>
                                    <p:animMotion origin="layout" path="M -8.33333E-7 0 L -0.3151 -0.33056 " pathEditMode="relative" rAng="0" ptsTypes="AA">
                                      <p:cBhvr>
                                        <p:cTn id="77" dur="2000" fill="hold"/>
                                        <p:tgtEl>
                                          <p:spTgt spid="26"/>
                                        </p:tgtEl>
                                        <p:attrNameLst>
                                          <p:attrName>ppt_x</p:attrName>
                                          <p:attrName>ppt_y</p:attrName>
                                        </p:attrNameLst>
                                      </p:cBhvr>
                                      <p:rCtr x="-15764" y="-16528"/>
                                    </p:animMotion>
                                  </p:childTnLst>
                                </p:cTn>
                              </p:par>
                              <p:par>
                                <p:cTn id="78" presetID="8" presetClass="emph" presetSubtype="0" fill="hold" nodeType="withEffect">
                                  <p:stCondLst>
                                    <p:cond delay="0"/>
                                  </p:stCondLst>
                                  <p:childTnLst>
                                    <p:animRot by="21600000">
                                      <p:cBhvr>
                                        <p:cTn id="79" dur="500" fill="hold"/>
                                        <p:tgtEl>
                                          <p:spTgt spid="26"/>
                                        </p:tgtEl>
                                        <p:attrNameLst>
                                          <p:attrName>r</p:attrName>
                                        </p:attrNameLst>
                                      </p:cBhvr>
                                    </p:animRot>
                                  </p:childTnLst>
                                </p:cTn>
                              </p:par>
                              <p:par>
                                <p:cTn id="80" presetID="32" presetClass="emph" presetSubtype="0" fill="hold" nodeType="withEffect">
                                  <p:stCondLst>
                                    <p:cond delay="0"/>
                                  </p:stCondLst>
                                  <p:childTnLst>
                                    <p:animRot by="120000">
                                      <p:cBhvr>
                                        <p:cTn id="81" dur="100" fill="hold">
                                          <p:stCondLst>
                                            <p:cond delay="0"/>
                                          </p:stCondLst>
                                        </p:cTn>
                                        <p:tgtEl>
                                          <p:spTgt spid="27"/>
                                        </p:tgtEl>
                                        <p:attrNameLst>
                                          <p:attrName>r</p:attrName>
                                        </p:attrNameLst>
                                      </p:cBhvr>
                                    </p:animRot>
                                    <p:animRot by="-240000">
                                      <p:cBhvr>
                                        <p:cTn id="82" dur="200" fill="hold">
                                          <p:stCondLst>
                                            <p:cond delay="200"/>
                                          </p:stCondLst>
                                        </p:cTn>
                                        <p:tgtEl>
                                          <p:spTgt spid="27"/>
                                        </p:tgtEl>
                                        <p:attrNameLst>
                                          <p:attrName>r</p:attrName>
                                        </p:attrNameLst>
                                      </p:cBhvr>
                                    </p:animRot>
                                    <p:animRot by="240000">
                                      <p:cBhvr>
                                        <p:cTn id="83" dur="200" fill="hold">
                                          <p:stCondLst>
                                            <p:cond delay="400"/>
                                          </p:stCondLst>
                                        </p:cTn>
                                        <p:tgtEl>
                                          <p:spTgt spid="27"/>
                                        </p:tgtEl>
                                        <p:attrNameLst>
                                          <p:attrName>r</p:attrName>
                                        </p:attrNameLst>
                                      </p:cBhvr>
                                    </p:animRot>
                                    <p:animRot by="-240000">
                                      <p:cBhvr>
                                        <p:cTn id="84" dur="200" fill="hold">
                                          <p:stCondLst>
                                            <p:cond delay="600"/>
                                          </p:stCondLst>
                                        </p:cTn>
                                        <p:tgtEl>
                                          <p:spTgt spid="27"/>
                                        </p:tgtEl>
                                        <p:attrNameLst>
                                          <p:attrName>r</p:attrName>
                                        </p:attrNameLst>
                                      </p:cBhvr>
                                    </p:animRot>
                                    <p:animRot by="120000">
                                      <p:cBhvr>
                                        <p:cTn id="85" dur="200" fill="hold">
                                          <p:stCondLst>
                                            <p:cond delay="800"/>
                                          </p:stCondLst>
                                        </p:cTn>
                                        <p:tgtEl>
                                          <p:spTgt spid="27"/>
                                        </p:tgtEl>
                                        <p:attrNameLst>
                                          <p:attrName>r</p:attrName>
                                        </p:attrNameLst>
                                      </p:cBhvr>
                                    </p:animRot>
                                  </p:childTnLst>
                                </p:cTn>
                              </p:par>
                              <p:par>
                                <p:cTn id="86" presetID="64" presetClass="path" presetSubtype="0" accel="50000" decel="50000" fill="hold" nodeType="withEffect">
                                  <p:stCondLst>
                                    <p:cond delay="0"/>
                                  </p:stCondLst>
                                  <p:childTnLst>
                                    <p:animMotion origin="layout" path="M -8.33333E-7 0 L -0.05469 -0.35833 " pathEditMode="relative" rAng="0" ptsTypes="AA">
                                      <p:cBhvr>
                                        <p:cTn id="87" dur="2000" fill="hold"/>
                                        <p:tgtEl>
                                          <p:spTgt spid="28"/>
                                        </p:tgtEl>
                                        <p:attrNameLst>
                                          <p:attrName>ppt_x</p:attrName>
                                          <p:attrName>ppt_y</p:attrName>
                                        </p:attrNameLst>
                                      </p:cBhvr>
                                      <p:rCtr x="-2743" y="-17917"/>
                                    </p:animMotion>
                                  </p:childTnLst>
                                </p:cTn>
                              </p:par>
                              <p:par>
                                <p:cTn id="88" presetID="8" presetClass="emph" presetSubtype="0" fill="hold" nodeType="withEffect">
                                  <p:stCondLst>
                                    <p:cond delay="0"/>
                                  </p:stCondLst>
                                  <p:childTnLst>
                                    <p:animRot by="21600000">
                                      <p:cBhvr>
                                        <p:cTn id="89" dur="1750" fill="hold"/>
                                        <p:tgtEl>
                                          <p:spTgt spid="28"/>
                                        </p:tgtEl>
                                        <p:attrNameLst>
                                          <p:attrName>r</p:attrName>
                                        </p:attrNameLst>
                                      </p:cBhvr>
                                    </p:animRot>
                                  </p:childTnLst>
                                </p:cTn>
                              </p:par>
                              <p:par>
                                <p:cTn id="90" presetID="32" presetClass="emph" presetSubtype="0" fill="hold" nodeType="withEffect">
                                  <p:stCondLst>
                                    <p:cond delay="0"/>
                                  </p:stCondLst>
                                  <p:childTnLst>
                                    <p:animRot by="120000">
                                      <p:cBhvr>
                                        <p:cTn id="91" dur="100" fill="hold">
                                          <p:stCondLst>
                                            <p:cond delay="0"/>
                                          </p:stCondLst>
                                        </p:cTn>
                                        <p:tgtEl>
                                          <p:spTgt spid="28"/>
                                        </p:tgtEl>
                                        <p:attrNameLst>
                                          <p:attrName>r</p:attrName>
                                        </p:attrNameLst>
                                      </p:cBhvr>
                                    </p:animRot>
                                    <p:animRot by="-240000">
                                      <p:cBhvr>
                                        <p:cTn id="92" dur="200" fill="hold">
                                          <p:stCondLst>
                                            <p:cond delay="200"/>
                                          </p:stCondLst>
                                        </p:cTn>
                                        <p:tgtEl>
                                          <p:spTgt spid="28"/>
                                        </p:tgtEl>
                                        <p:attrNameLst>
                                          <p:attrName>r</p:attrName>
                                        </p:attrNameLst>
                                      </p:cBhvr>
                                    </p:animRot>
                                    <p:animRot by="240000">
                                      <p:cBhvr>
                                        <p:cTn id="93" dur="200" fill="hold">
                                          <p:stCondLst>
                                            <p:cond delay="400"/>
                                          </p:stCondLst>
                                        </p:cTn>
                                        <p:tgtEl>
                                          <p:spTgt spid="28"/>
                                        </p:tgtEl>
                                        <p:attrNameLst>
                                          <p:attrName>r</p:attrName>
                                        </p:attrNameLst>
                                      </p:cBhvr>
                                    </p:animRot>
                                    <p:animRot by="-240000">
                                      <p:cBhvr>
                                        <p:cTn id="94" dur="200" fill="hold">
                                          <p:stCondLst>
                                            <p:cond delay="600"/>
                                          </p:stCondLst>
                                        </p:cTn>
                                        <p:tgtEl>
                                          <p:spTgt spid="28"/>
                                        </p:tgtEl>
                                        <p:attrNameLst>
                                          <p:attrName>r</p:attrName>
                                        </p:attrNameLst>
                                      </p:cBhvr>
                                    </p:animRot>
                                    <p:animRot by="120000">
                                      <p:cBhvr>
                                        <p:cTn id="95" dur="200" fill="hold">
                                          <p:stCondLst>
                                            <p:cond delay="800"/>
                                          </p:stCondLst>
                                        </p:cTn>
                                        <p:tgtEl>
                                          <p:spTgt spid="28"/>
                                        </p:tgtEl>
                                        <p:attrNameLst>
                                          <p:attrName>r</p:attrName>
                                        </p:attrNameLst>
                                      </p:cBhvr>
                                    </p:animRot>
                                  </p:childTnLst>
                                </p:cTn>
                              </p:par>
                              <p:par>
                                <p:cTn id="96" presetID="64" presetClass="path" presetSubtype="0" accel="50000" decel="50000" fill="hold" nodeType="withEffect">
                                  <p:stCondLst>
                                    <p:cond delay="0"/>
                                  </p:stCondLst>
                                  <p:childTnLst>
                                    <p:animMotion origin="layout" path="M -8.33333E-7 0 L -0.35781 -0.05278 " pathEditMode="relative" rAng="0" ptsTypes="AA">
                                      <p:cBhvr>
                                        <p:cTn id="97" dur="2000" fill="hold"/>
                                        <p:tgtEl>
                                          <p:spTgt spid="30"/>
                                        </p:tgtEl>
                                        <p:attrNameLst>
                                          <p:attrName>ppt_x</p:attrName>
                                          <p:attrName>ppt_y</p:attrName>
                                        </p:attrNameLst>
                                      </p:cBhvr>
                                      <p:rCtr x="-17899" y="-2639"/>
                                    </p:animMotion>
                                  </p:childTnLst>
                                </p:cTn>
                              </p:par>
                              <p:par>
                                <p:cTn id="98" presetID="8" presetClass="emph" presetSubtype="0" fill="hold" nodeType="withEffect">
                                  <p:stCondLst>
                                    <p:cond delay="0"/>
                                  </p:stCondLst>
                                  <p:childTnLst>
                                    <p:animRot by="21600000">
                                      <p:cBhvr>
                                        <p:cTn id="99" dur="1500" fill="hold"/>
                                        <p:tgtEl>
                                          <p:spTgt spid="30"/>
                                        </p:tgtEl>
                                        <p:attrNameLst>
                                          <p:attrName>r</p:attrName>
                                        </p:attrNameLst>
                                      </p:cBhvr>
                                    </p:animRot>
                                  </p:childTnLst>
                                </p:cTn>
                              </p:par>
                              <p:par>
                                <p:cTn id="100" presetID="32" presetClass="emph" presetSubtype="0" fill="hold" nodeType="withEffect">
                                  <p:stCondLst>
                                    <p:cond delay="0"/>
                                  </p:stCondLst>
                                  <p:childTnLst>
                                    <p:animRot by="120000">
                                      <p:cBhvr>
                                        <p:cTn id="101" dur="100" fill="hold">
                                          <p:stCondLst>
                                            <p:cond delay="0"/>
                                          </p:stCondLst>
                                        </p:cTn>
                                        <p:tgtEl>
                                          <p:spTgt spid="30"/>
                                        </p:tgtEl>
                                        <p:attrNameLst>
                                          <p:attrName>r</p:attrName>
                                        </p:attrNameLst>
                                      </p:cBhvr>
                                    </p:animRot>
                                    <p:animRot by="-240000">
                                      <p:cBhvr>
                                        <p:cTn id="102" dur="200" fill="hold">
                                          <p:stCondLst>
                                            <p:cond delay="200"/>
                                          </p:stCondLst>
                                        </p:cTn>
                                        <p:tgtEl>
                                          <p:spTgt spid="30"/>
                                        </p:tgtEl>
                                        <p:attrNameLst>
                                          <p:attrName>r</p:attrName>
                                        </p:attrNameLst>
                                      </p:cBhvr>
                                    </p:animRot>
                                    <p:animRot by="240000">
                                      <p:cBhvr>
                                        <p:cTn id="103" dur="200" fill="hold">
                                          <p:stCondLst>
                                            <p:cond delay="400"/>
                                          </p:stCondLst>
                                        </p:cTn>
                                        <p:tgtEl>
                                          <p:spTgt spid="30"/>
                                        </p:tgtEl>
                                        <p:attrNameLst>
                                          <p:attrName>r</p:attrName>
                                        </p:attrNameLst>
                                      </p:cBhvr>
                                    </p:animRot>
                                    <p:animRot by="-240000">
                                      <p:cBhvr>
                                        <p:cTn id="104" dur="200" fill="hold">
                                          <p:stCondLst>
                                            <p:cond delay="600"/>
                                          </p:stCondLst>
                                        </p:cTn>
                                        <p:tgtEl>
                                          <p:spTgt spid="30"/>
                                        </p:tgtEl>
                                        <p:attrNameLst>
                                          <p:attrName>r</p:attrName>
                                        </p:attrNameLst>
                                      </p:cBhvr>
                                    </p:animRot>
                                    <p:animRot by="120000">
                                      <p:cBhvr>
                                        <p:cTn id="105"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Taking </a:t>
            </a:r>
            <a:r>
              <a:rPr lang="en-GB" dirty="0" smtClean="0">
                <a:latin typeface="Twinkl" pitchFamily="2" charset="0"/>
              </a:rPr>
              <a:t>Positive Action</a:t>
            </a:r>
            <a:endParaRPr lang="en-GB" dirty="0">
              <a:latin typeface="Twinkl" pitchFamily="2" charset="0"/>
            </a:endParaRPr>
          </a:p>
        </p:txBody>
      </p:sp>
      <p:sp>
        <p:nvSpPr>
          <p:cNvPr id="5" name="Rectangle 4">
            <a:hlinkClick r:id="rId2" action="ppaction://hlinksldjump"/>
          </p:cNvPr>
          <p:cNvSpPr/>
          <p:nvPr/>
        </p:nvSpPr>
        <p:spPr>
          <a:xfrm>
            <a:off x="539750" y="5400617"/>
            <a:ext cx="1569992" cy="246221"/>
          </a:xfrm>
          <a:prstGeom prst="rect">
            <a:avLst/>
          </a:prstGeom>
        </p:spPr>
        <p:txBody>
          <a:bodyPr wrap="square" lIns="0" tIns="0" rIns="0" bIns="0">
            <a:spAutoFit/>
          </a:bodyPr>
          <a:lstStyle/>
          <a:p>
            <a:pPr algn="ctr"/>
            <a:r>
              <a:rPr lang="en-GB" sz="1600" b="1" dirty="0">
                <a:solidFill>
                  <a:schemeClr val="bg1"/>
                </a:solidFill>
              </a:rPr>
              <a:t>Consolidating</a:t>
            </a:r>
          </a:p>
        </p:txBody>
      </p:sp>
      <p:sp>
        <p:nvSpPr>
          <p:cNvPr id="9" name="Rectangle 8"/>
          <p:cNvSpPr/>
          <p:nvPr/>
        </p:nvSpPr>
        <p:spPr>
          <a:xfrm>
            <a:off x="755650" y="1353665"/>
            <a:ext cx="7632700" cy="369332"/>
          </a:xfrm>
          <a:prstGeom prst="rect">
            <a:avLst/>
          </a:prstGeom>
        </p:spPr>
        <p:txBody>
          <a:bodyPr wrap="square">
            <a:spAutoFit/>
          </a:bodyPr>
          <a:lstStyle/>
          <a:p>
            <a:pPr algn="ctr"/>
            <a:r>
              <a:rPr lang="en-GB" dirty="0"/>
              <a:t>It is important that we do all we can to look after our mental health</a:t>
            </a:r>
            <a:r>
              <a:rPr lang="en-GB" dirty="0" smtClean="0"/>
              <a:t>.</a:t>
            </a:r>
          </a:p>
        </p:txBody>
      </p:sp>
      <p:sp>
        <p:nvSpPr>
          <p:cNvPr id="11" name="Rounded Rectangle 10"/>
          <p:cNvSpPr/>
          <p:nvPr/>
        </p:nvSpPr>
        <p:spPr>
          <a:xfrm>
            <a:off x="755650" y="1793027"/>
            <a:ext cx="7632700" cy="854246"/>
          </a:xfrm>
          <a:prstGeom prst="roundRect">
            <a:avLst/>
          </a:prstGeom>
          <a:solidFill>
            <a:srgbClr val="E74D14"/>
          </a:solidFill>
        </p:spPr>
        <p:txBody>
          <a:bodyPr wrap="square" lIns="108000" tIns="108000" rIns="108000" bIns="108000">
            <a:spAutoFit/>
          </a:bodyPr>
          <a:lstStyle/>
          <a:p>
            <a:pPr algn="ctr"/>
            <a:r>
              <a:rPr lang="en-GB" dirty="0">
                <a:solidFill>
                  <a:schemeClr val="bg1"/>
                </a:solidFill>
              </a:rPr>
              <a:t>Having a healthy mind can help us feel good on the inside and can help us do well in lots of different situations.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7499" y="2548469"/>
            <a:ext cx="1542835" cy="4045656"/>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3665" y="2717303"/>
            <a:ext cx="1700067" cy="365247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1396" y="2717303"/>
            <a:ext cx="1681207" cy="3652474"/>
          </a:xfrm>
          <a:prstGeom prst="rect">
            <a:avLst/>
          </a:prstGeom>
        </p:spPr>
      </p:pic>
      <p:pic>
        <p:nvPicPr>
          <p:cNvPr id="18" name="Whole Clas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334941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748661"/>
            <a:ext cx="8220075" cy="994306"/>
          </a:xfrm>
        </p:spPr>
        <p:txBody>
          <a:bodyPr/>
          <a:lstStyle/>
          <a:p>
            <a:pPr algn="ctr"/>
            <a:r>
              <a:rPr lang="en-GB" dirty="0" smtClean="0">
                <a:latin typeface="Twinkl" pitchFamily="2" charset="0"/>
              </a:rPr>
              <a:t>Task 2:Positive </a:t>
            </a:r>
            <a:r>
              <a:rPr lang="en-GB" dirty="0">
                <a:latin typeface="Twinkl" pitchFamily="2" charset="0"/>
              </a:rPr>
              <a:t>Mental </a:t>
            </a:r>
            <a:r>
              <a:rPr lang="en-GB" dirty="0" smtClean="0">
                <a:latin typeface="Twinkl" pitchFamily="2" charset="0"/>
              </a:rPr>
              <a:t/>
            </a:r>
            <a:br>
              <a:rPr lang="en-GB" dirty="0" smtClean="0">
                <a:latin typeface="Twinkl" pitchFamily="2" charset="0"/>
              </a:rPr>
            </a:br>
            <a:r>
              <a:rPr lang="en-GB" dirty="0" smtClean="0">
                <a:latin typeface="Twinkl" pitchFamily="2" charset="0"/>
              </a:rPr>
              <a:t>Health </a:t>
            </a:r>
            <a:r>
              <a:rPr lang="en-GB" dirty="0">
                <a:latin typeface="Twinkl" pitchFamily="2" charset="0"/>
              </a:rPr>
              <a:t>Posters</a:t>
            </a:r>
          </a:p>
        </p:txBody>
      </p:sp>
      <p:sp>
        <p:nvSpPr>
          <p:cNvPr id="3" name="Rectangle 2"/>
          <p:cNvSpPr/>
          <p:nvPr/>
        </p:nvSpPr>
        <p:spPr>
          <a:xfrm>
            <a:off x="642935" y="1748908"/>
            <a:ext cx="7848600" cy="369332"/>
          </a:xfrm>
          <a:prstGeom prst="rect">
            <a:avLst/>
          </a:prstGeom>
        </p:spPr>
        <p:txBody>
          <a:bodyPr wrap="square">
            <a:spAutoFit/>
          </a:bodyPr>
          <a:lstStyle/>
          <a:p>
            <a:pPr algn="ctr"/>
            <a:r>
              <a:rPr lang="en-GB" dirty="0"/>
              <a:t>Let others know what they can do to help their minds be healthy! </a:t>
            </a:r>
          </a:p>
        </p:txBody>
      </p:sp>
      <p:sp>
        <p:nvSpPr>
          <p:cNvPr id="4" name="Rounded Rectangle 3"/>
          <p:cNvSpPr/>
          <p:nvPr/>
        </p:nvSpPr>
        <p:spPr>
          <a:xfrm>
            <a:off x="539750" y="2238374"/>
            <a:ext cx="8064500" cy="4159251"/>
          </a:xfrm>
          <a:prstGeom prst="roundRect">
            <a:avLst>
              <a:gd name="adj" fmla="val 5043"/>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642935" y="2383773"/>
            <a:ext cx="3470653" cy="3470653"/>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a:solidFill>
                  <a:schemeClr val="bg1"/>
                </a:solidFill>
              </a:rPr>
              <a:t>On your </a:t>
            </a:r>
            <a:r>
              <a:rPr lang="en-GB" b="1" dirty="0">
                <a:solidFill>
                  <a:schemeClr val="bg1"/>
                </a:solidFill>
              </a:rPr>
              <a:t>Positive Mental Health Poster Activity Sheet</a:t>
            </a:r>
            <a:r>
              <a:rPr lang="en-GB" dirty="0">
                <a:solidFill>
                  <a:schemeClr val="bg1"/>
                </a:solidFill>
              </a:rPr>
              <a:t>, draw a picture and write a sentence to show one thing that people can do to look after their mental health.</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13159"/>
          <a:stretch/>
        </p:blipFill>
        <p:spPr>
          <a:xfrm>
            <a:off x="4675588" y="2392842"/>
            <a:ext cx="3712762" cy="4559502"/>
          </a:xfrm>
          <a:prstGeom prst="rect">
            <a:avLst/>
          </a:prstGeom>
          <a:ln w="6350">
            <a:solidFill>
              <a:schemeClr val="tx1"/>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762485" y="4518505"/>
            <a:ext cx="2716867" cy="2393825"/>
          </a:xfrm>
          <a:prstGeom prst="rect">
            <a:avLst/>
          </a:prstGeom>
        </p:spPr>
      </p:pic>
      <p:pic>
        <p:nvPicPr>
          <p:cNvPr id="9" name="Brian the Brai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4235" y="3829050"/>
            <a:ext cx="1735469" cy="1378911"/>
          </a:xfrm>
          <a:prstGeom prst="rect">
            <a:avLst/>
          </a:prstGeom>
        </p:spPr>
      </p:pic>
    </p:spTree>
    <p:extLst>
      <p:ext uri="{BB962C8B-B14F-4D97-AF65-F5344CB8AC3E}">
        <p14:creationId xmlns:p14="http://schemas.microsoft.com/office/powerpoint/2010/main" val="938810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500"/>
                                        <p:tgtEl>
                                          <p:spTgt spid="4"/>
                                        </p:tgtEl>
                                      </p:cBhvr>
                                    </p:animEffect>
                                  </p:childTnLst>
                                </p:cTn>
                              </p:par>
                            </p:childTnLst>
                          </p:cTn>
                        </p:par>
                        <p:par>
                          <p:cTn id="11" fill="hold">
                            <p:stCondLst>
                              <p:cond delay="150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Helping Others</a:t>
            </a:r>
          </a:p>
        </p:txBody>
      </p:sp>
      <p:sp>
        <p:nvSpPr>
          <p:cNvPr id="3" name="Rectangle 2"/>
          <p:cNvSpPr/>
          <p:nvPr/>
        </p:nvSpPr>
        <p:spPr>
          <a:xfrm>
            <a:off x="755650" y="1493070"/>
            <a:ext cx="7632700" cy="646331"/>
          </a:xfrm>
          <a:prstGeom prst="rect">
            <a:avLst/>
          </a:prstGeom>
        </p:spPr>
        <p:txBody>
          <a:bodyPr wrap="square">
            <a:spAutoFit/>
          </a:bodyPr>
          <a:lstStyle/>
          <a:p>
            <a:r>
              <a:rPr lang="en-GB" dirty="0"/>
              <a:t>There is a lot we can do to help keep our minds healthy and help us cope when have uncomfortable feelings.</a:t>
            </a:r>
          </a:p>
        </p:txBody>
      </p:sp>
      <p:grpSp>
        <p:nvGrpSpPr>
          <p:cNvPr id="19" name="Group 18"/>
          <p:cNvGrpSpPr/>
          <p:nvPr/>
        </p:nvGrpSpPr>
        <p:grpSpPr>
          <a:xfrm>
            <a:off x="933450" y="3233737"/>
            <a:ext cx="3502330" cy="3074988"/>
            <a:chOff x="755650" y="3417008"/>
            <a:chExt cx="3502330" cy="3074988"/>
          </a:xfrm>
        </p:grpSpPr>
        <p:sp>
          <p:nvSpPr>
            <p:cNvPr id="6" name="Oval 5"/>
            <p:cNvSpPr/>
            <p:nvPr/>
          </p:nvSpPr>
          <p:spPr>
            <a:xfrm>
              <a:off x="969321" y="3417008"/>
              <a:ext cx="3074988" cy="3074988"/>
            </a:xfrm>
            <a:prstGeom prst="ellipse">
              <a:avLst/>
            </a:prstGeom>
            <a:solidFill>
              <a:srgbClr val="F7B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0" y="3816180"/>
              <a:ext cx="3502330" cy="2276645"/>
            </a:xfrm>
            <a:prstGeom prst="rect">
              <a:avLst/>
            </a:prstGeom>
          </p:spPr>
        </p:pic>
      </p:grpSp>
      <p:grpSp>
        <p:nvGrpSpPr>
          <p:cNvPr id="20" name="Group 19"/>
          <p:cNvGrpSpPr/>
          <p:nvPr/>
        </p:nvGrpSpPr>
        <p:grpSpPr>
          <a:xfrm>
            <a:off x="5001571" y="3146425"/>
            <a:ext cx="3074988" cy="3162300"/>
            <a:chOff x="5065071" y="3525691"/>
            <a:chExt cx="3074988" cy="3162300"/>
          </a:xfrm>
        </p:grpSpPr>
        <p:sp>
          <p:nvSpPr>
            <p:cNvPr id="7" name="Oval 6"/>
            <p:cNvSpPr/>
            <p:nvPr/>
          </p:nvSpPr>
          <p:spPr>
            <a:xfrm>
              <a:off x="5065071" y="3569347"/>
              <a:ext cx="3074988" cy="3074988"/>
            </a:xfrm>
            <a:prstGeom prst="ellipse">
              <a:avLst/>
            </a:prstGeom>
            <a:solidFill>
              <a:srgbClr val="85C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0845" y="3525691"/>
              <a:ext cx="2523441" cy="3162300"/>
            </a:xfrm>
            <a:prstGeom prst="rect">
              <a:avLst/>
            </a:prstGeom>
          </p:spPr>
        </p:pic>
      </p:grpSp>
      <p:sp>
        <p:nvSpPr>
          <p:cNvPr id="21" name="Rounded Rectangle 20"/>
          <p:cNvSpPr/>
          <p:nvPr/>
        </p:nvSpPr>
        <p:spPr>
          <a:xfrm>
            <a:off x="755650" y="2237618"/>
            <a:ext cx="7632700" cy="854246"/>
          </a:xfrm>
          <a:prstGeom prst="roundRect">
            <a:avLst/>
          </a:prstGeom>
          <a:solidFill>
            <a:srgbClr val="009285"/>
          </a:solidFill>
        </p:spPr>
        <p:txBody>
          <a:bodyPr wrap="square" lIns="108000" tIns="108000" rIns="108000" bIns="108000">
            <a:spAutoFit/>
          </a:bodyPr>
          <a:lstStyle/>
          <a:p>
            <a:r>
              <a:rPr lang="en-GB" dirty="0">
                <a:solidFill>
                  <a:schemeClr val="bg1"/>
                </a:solidFill>
              </a:rPr>
              <a:t>It is important we think, act and behave in a way that helps others feel good on the inside too.</a:t>
            </a:r>
          </a:p>
        </p:txBody>
      </p:sp>
      <p:sp>
        <p:nvSpPr>
          <p:cNvPr id="22" name="Oval 21"/>
          <p:cNvSpPr/>
          <p:nvPr/>
        </p:nvSpPr>
        <p:spPr>
          <a:xfrm>
            <a:off x="1139375" y="3233737"/>
            <a:ext cx="3090480" cy="3090480"/>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b="1" dirty="0">
                <a:solidFill>
                  <a:schemeClr val="bg1"/>
                </a:solidFill>
              </a:rPr>
              <a:t>What could you do to help others feel happy and have a healthy mind?</a:t>
            </a:r>
          </a:p>
        </p:txBody>
      </p:sp>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b="24717"/>
          <a:stretch/>
        </p:blipFill>
        <p:spPr>
          <a:xfrm>
            <a:off x="5277429" y="2615171"/>
            <a:ext cx="2343973" cy="4322658"/>
          </a:xfrm>
          <a:prstGeom prst="rect">
            <a:avLst/>
          </a:prstGeom>
        </p:spPr>
      </p:pic>
      <p:pic>
        <p:nvPicPr>
          <p:cNvPr id="24" name="Whole Clas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4053220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ppt_w</p:attrName>
                                        </p:attrNameLst>
                                      </p:cBhvr>
                                      <p:tavLst>
                                        <p:tav tm="0">
                                          <p:val>
                                            <p:fltVal val="0"/>
                                          </p:val>
                                        </p:tav>
                                        <p:tav tm="100000">
                                          <p:val>
                                            <p:strVal val="#ppt_w"/>
                                          </p:val>
                                        </p:tav>
                                      </p:tavLst>
                                    </p:anim>
                                    <p:anim calcmode="lin" valueType="num">
                                      <p:cBhvr>
                                        <p:cTn id="23" dur="1000" fill="hold"/>
                                        <p:tgtEl>
                                          <p:spTgt spid="22"/>
                                        </p:tgtEl>
                                        <p:attrNameLst>
                                          <p:attrName>ppt_h</p:attrName>
                                        </p:attrNameLst>
                                      </p:cBhvr>
                                      <p:tavLst>
                                        <p:tav tm="0">
                                          <p:val>
                                            <p:fltVal val="0"/>
                                          </p:val>
                                        </p:tav>
                                        <p:tav tm="100000">
                                          <p:val>
                                            <p:strVal val="#ppt_h"/>
                                          </p:val>
                                        </p:tav>
                                      </p:tavLst>
                                    </p:anim>
                                    <p:anim calcmode="lin" valueType="num">
                                      <p:cBhvr>
                                        <p:cTn id="24" dur="1000" fill="hold"/>
                                        <p:tgtEl>
                                          <p:spTgt spid="22"/>
                                        </p:tgtEl>
                                        <p:attrNameLst>
                                          <p:attrName>style.rotation</p:attrName>
                                        </p:attrNameLst>
                                      </p:cBhvr>
                                      <p:tavLst>
                                        <p:tav tm="0">
                                          <p:val>
                                            <p:fltVal val="90"/>
                                          </p:val>
                                        </p:tav>
                                        <p:tav tm="100000">
                                          <p:val>
                                            <p:fltVal val="0"/>
                                          </p:val>
                                        </p:tav>
                                      </p:tavLst>
                                    </p:anim>
                                    <p:animEffect transition="in" filter="fade">
                                      <p:cBhvr>
                                        <p:cTn id="25" dur="10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25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22"/>
                                        </p:tgtEl>
                                      </p:cBhvr>
                                    </p:animEffect>
                                    <p:set>
                                      <p:cBhvr>
                                        <p:cTn id="39" dur="1" fill="hold">
                                          <p:stCondLst>
                                            <p:cond delay="499"/>
                                          </p:stCondLst>
                                        </p:cTn>
                                        <p:tgtEl>
                                          <p:spTgt spid="22"/>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animBg="1"/>
      <p:bldP spid="22" grpId="0" animBg="1"/>
      <p:bldP spid="2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Helping Others</a:t>
            </a:r>
          </a:p>
        </p:txBody>
      </p:sp>
      <p:sp>
        <p:nvSpPr>
          <p:cNvPr id="3" name="Rectangle 2"/>
          <p:cNvSpPr/>
          <p:nvPr/>
        </p:nvSpPr>
        <p:spPr>
          <a:xfrm>
            <a:off x="755650" y="1468189"/>
            <a:ext cx="7812088" cy="646331"/>
          </a:xfrm>
          <a:prstGeom prst="rect">
            <a:avLst/>
          </a:prstGeom>
        </p:spPr>
        <p:txBody>
          <a:bodyPr wrap="square">
            <a:spAutoFit/>
          </a:bodyPr>
          <a:lstStyle/>
          <a:p>
            <a:r>
              <a:rPr lang="en-GB" dirty="0"/>
              <a:t>Take a moment of quiet to think about this and then share your thoughts with </a:t>
            </a:r>
            <a:r>
              <a:rPr lang="en-GB" dirty="0" smtClean="0"/>
              <a:t>someone at home or at school. </a:t>
            </a:r>
            <a:endParaRPr lang="en-GB" dirty="0"/>
          </a:p>
        </p:txBody>
      </p:sp>
      <p:grpSp>
        <p:nvGrpSpPr>
          <p:cNvPr id="29" name="Group 28"/>
          <p:cNvGrpSpPr/>
          <p:nvPr/>
        </p:nvGrpSpPr>
        <p:grpSpPr>
          <a:xfrm>
            <a:off x="779275" y="2180121"/>
            <a:ext cx="3555093" cy="3074988"/>
            <a:chOff x="779275" y="2180121"/>
            <a:chExt cx="3555093" cy="3074988"/>
          </a:xfrm>
        </p:grpSpPr>
        <p:sp>
          <p:nvSpPr>
            <p:cNvPr id="6" name="Oval 5"/>
            <p:cNvSpPr/>
            <p:nvPr/>
          </p:nvSpPr>
          <p:spPr>
            <a:xfrm>
              <a:off x="1019328" y="2180121"/>
              <a:ext cx="3074988" cy="3074988"/>
            </a:xfrm>
            <a:prstGeom prst="ellipse">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275" y="2339879"/>
              <a:ext cx="3555093" cy="2736151"/>
            </a:xfrm>
            <a:prstGeom prst="rect">
              <a:avLst/>
            </a:prstGeom>
          </p:spPr>
        </p:pic>
      </p:grpSp>
      <p:grpSp>
        <p:nvGrpSpPr>
          <p:cNvPr id="28" name="Group 27"/>
          <p:cNvGrpSpPr/>
          <p:nvPr/>
        </p:nvGrpSpPr>
        <p:grpSpPr>
          <a:xfrm>
            <a:off x="5016085" y="2085143"/>
            <a:ext cx="3074988" cy="3077288"/>
            <a:chOff x="5016085" y="2085143"/>
            <a:chExt cx="3074988" cy="3077288"/>
          </a:xfrm>
        </p:grpSpPr>
        <p:sp>
          <p:nvSpPr>
            <p:cNvPr id="7" name="Oval 6"/>
            <p:cNvSpPr/>
            <p:nvPr/>
          </p:nvSpPr>
          <p:spPr>
            <a:xfrm>
              <a:off x="5016085" y="2087443"/>
              <a:ext cx="3074988" cy="3074988"/>
            </a:xfrm>
            <a:prstGeom prst="ellipse">
              <a:avLst/>
            </a:prstGeom>
            <a:solidFill>
              <a:srgbClr val="9C9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721" y="2085143"/>
              <a:ext cx="2659965" cy="3063109"/>
            </a:xfrm>
            <a:prstGeom prst="rect">
              <a:avLst/>
            </a:prstGeom>
          </p:spPr>
        </p:pic>
      </p:gr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5164" y="1941635"/>
            <a:ext cx="5500073" cy="4460444"/>
          </a:xfrm>
          <a:prstGeom prst="rect">
            <a:avLst/>
          </a:prstGeom>
        </p:spPr>
      </p:pic>
      <p:sp>
        <p:nvSpPr>
          <p:cNvPr id="25" name="Rounded Rectangle 24"/>
          <p:cNvSpPr/>
          <p:nvPr/>
        </p:nvSpPr>
        <p:spPr>
          <a:xfrm>
            <a:off x="755650" y="5454479"/>
            <a:ext cx="7632700" cy="854246"/>
          </a:xfrm>
          <a:prstGeom prst="roundRect">
            <a:avLst/>
          </a:prstGeom>
          <a:solidFill>
            <a:srgbClr val="009285"/>
          </a:solidFill>
        </p:spPr>
        <p:txBody>
          <a:bodyPr wrap="square" lIns="108000" tIns="108000" rIns="108000" bIns="108000">
            <a:spAutoFit/>
          </a:bodyPr>
          <a:lstStyle/>
          <a:p>
            <a:pPr algn="ctr"/>
            <a:r>
              <a:rPr lang="en-GB" b="1" dirty="0">
                <a:solidFill>
                  <a:schemeClr val="bg1"/>
                </a:solidFill>
              </a:rPr>
              <a:t>By doing a little, we can make a big difference to how others </a:t>
            </a:r>
            <a:r>
              <a:rPr lang="en-GB" b="1" dirty="0" smtClean="0">
                <a:solidFill>
                  <a:schemeClr val="bg1"/>
                </a:solidFill>
              </a:rPr>
              <a:t/>
            </a:r>
            <a:br>
              <a:rPr lang="en-GB" b="1" dirty="0" smtClean="0">
                <a:solidFill>
                  <a:schemeClr val="bg1"/>
                </a:solidFill>
              </a:rPr>
            </a:br>
            <a:r>
              <a:rPr lang="en-GB" b="1" dirty="0" smtClean="0">
                <a:solidFill>
                  <a:schemeClr val="bg1"/>
                </a:solidFill>
              </a:rPr>
              <a:t>feel </a:t>
            </a:r>
            <a:r>
              <a:rPr lang="en-GB" b="1" dirty="0">
                <a:solidFill>
                  <a:schemeClr val="bg1"/>
                </a:solidFill>
              </a:rPr>
              <a:t>on the inside. </a:t>
            </a:r>
          </a:p>
        </p:txBody>
      </p:sp>
      <p:pic>
        <p:nvPicPr>
          <p:cNvPr id="31" name="Whole Clas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1176135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9"/>
                                        </p:tgtEl>
                                      </p:cBhvr>
                                    </p:animEffect>
                                    <p:set>
                                      <p:cBhvr>
                                        <p:cTn id="26" dur="1" fill="hold">
                                          <p:stCondLst>
                                            <p:cond delay="499"/>
                                          </p:stCondLst>
                                        </p:cTn>
                                        <p:tgtEl>
                                          <p:spTgt spid="29"/>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28"/>
                                        </p:tgtEl>
                                      </p:cBhvr>
                                    </p:animEffect>
                                    <p:set>
                                      <p:cBhvr>
                                        <p:cTn id="29" dur="1" fill="hold">
                                          <p:stCondLst>
                                            <p:cond delay="499"/>
                                          </p:stCondLst>
                                        </p:cTn>
                                        <p:tgtEl>
                                          <p:spTgt spid="28"/>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smtClean="0">
                <a:latin typeface="Twinkl" pitchFamily="2" charset="0"/>
              </a:rPr>
              <a:t>The Big Questions</a:t>
            </a:r>
            <a:endParaRPr lang="en-GB" sz="5400" dirty="0">
              <a:latin typeface="Twinkl" pitchFamily="2" charset="0"/>
            </a:endParaRPr>
          </a:p>
        </p:txBody>
      </p:sp>
    </p:spTree>
    <p:extLst>
      <p:ext uri="{BB962C8B-B14F-4D97-AF65-F5344CB8AC3E}">
        <p14:creationId xmlns:p14="http://schemas.microsoft.com/office/powerpoint/2010/main" val="914654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The Big Questions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21967"/>
          <a:stretch/>
        </p:blipFill>
        <p:spPr>
          <a:xfrm>
            <a:off x="510488" y="1473201"/>
            <a:ext cx="2184552" cy="5412183"/>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8889"/>
          <a:stretch/>
        </p:blipFill>
        <p:spPr>
          <a:xfrm flipH="1">
            <a:off x="6252586" y="1601416"/>
            <a:ext cx="2265816" cy="5256584"/>
          </a:xfrm>
          <a:prstGeom prst="rect">
            <a:avLst/>
          </a:prstGeom>
        </p:spPr>
      </p:pic>
      <p:sp>
        <p:nvSpPr>
          <p:cNvPr id="6" name="Rounded Rectangular Callout 5"/>
          <p:cNvSpPr/>
          <p:nvPr/>
        </p:nvSpPr>
        <p:spPr>
          <a:xfrm>
            <a:off x="2946400" y="3346209"/>
            <a:ext cx="2404827" cy="1172029"/>
          </a:xfrm>
          <a:prstGeom prst="wedgeRoundRectCallout">
            <a:avLst>
              <a:gd name="adj1" fmla="val -66288"/>
              <a:gd name="adj2" fmla="val -47091"/>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What is positive mental health?</a:t>
            </a:r>
          </a:p>
        </p:txBody>
      </p:sp>
      <p:sp>
        <p:nvSpPr>
          <p:cNvPr id="7" name="Rounded Rectangular Callout 6"/>
          <p:cNvSpPr/>
          <p:nvPr/>
        </p:nvSpPr>
        <p:spPr>
          <a:xfrm>
            <a:off x="3897154" y="1613536"/>
            <a:ext cx="2519098" cy="1282082"/>
          </a:xfrm>
          <a:prstGeom prst="wedgeRoundRectCallout">
            <a:avLst>
              <a:gd name="adj1" fmla="val 64854"/>
              <a:gd name="adj2" fmla="val 28499"/>
              <a:gd name="adj3" fmla="val 16667"/>
            </a:avLst>
          </a:prstGeom>
          <a:solidFill>
            <a:srgbClr val="FFFBFA"/>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How can we keep our minds healthy?</a:t>
            </a:r>
          </a:p>
        </p:txBody>
      </p:sp>
      <p:sp>
        <p:nvSpPr>
          <p:cNvPr id="8" name="Rounded Rectangle 7"/>
          <p:cNvSpPr/>
          <p:nvPr/>
        </p:nvSpPr>
        <p:spPr>
          <a:xfrm>
            <a:off x="3080914" y="4785288"/>
            <a:ext cx="3335338" cy="547779"/>
          </a:xfrm>
          <a:prstGeom prst="roundRect">
            <a:avLst/>
          </a:prstGeom>
          <a:solidFill>
            <a:srgbClr val="F08213"/>
          </a:solidFill>
        </p:spPr>
        <p:txBody>
          <a:bodyPr wrap="square" lIns="108000" tIns="108000" rIns="108000" bIns="108000">
            <a:spAutoFit/>
          </a:bodyPr>
          <a:lstStyle/>
          <a:p>
            <a:pPr algn="ctr"/>
            <a:r>
              <a:rPr lang="en-GB" b="1" dirty="0">
                <a:solidFill>
                  <a:schemeClr val="bg1"/>
                </a:solidFill>
              </a:rPr>
              <a:t>What have you learnt today?</a:t>
            </a:r>
          </a:p>
        </p:txBody>
      </p:sp>
      <p:sp>
        <p:nvSpPr>
          <p:cNvPr id="9" name="Rounded Rectangle 8"/>
          <p:cNvSpPr/>
          <p:nvPr/>
        </p:nvSpPr>
        <p:spPr>
          <a:xfrm>
            <a:off x="2653616" y="5600117"/>
            <a:ext cx="4189934" cy="547779"/>
          </a:xfrm>
          <a:prstGeom prst="roundRect">
            <a:avLst/>
          </a:prstGeom>
          <a:solidFill>
            <a:srgbClr val="009285"/>
          </a:solidFill>
        </p:spPr>
        <p:txBody>
          <a:bodyPr wrap="square" lIns="108000" tIns="108000" rIns="108000" bIns="108000">
            <a:spAutoFit/>
          </a:bodyPr>
          <a:lstStyle/>
          <a:p>
            <a:pPr algn="ctr"/>
            <a:r>
              <a:rPr lang="en-GB" b="1" dirty="0">
                <a:solidFill>
                  <a:schemeClr val="bg1"/>
                </a:solidFill>
              </a:rPr>
              <a:t>How can we keep our minds healthy?</a:t>
            </a:r>
          </a:p>
        </p:txBody>
      </p:sp>
    </p:spTree>
    <p:extLst>
      <p:ext uri="{BB962C8B-B14F-4D97-AF65-F5344CB8AC3E}">
        <p14:creationId xmlns:p14="http://schemas.microsoft.com/office/powerpoint/2010/main" val="1748671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Wellbeing Journal</a:t>
            </a:r>
            <a:endParaRPr lang="en-US" dirty="0"/>
          </a:p>
        </p:txBody>
      </p:sp>
      <p:sp>
        <p:nvSpPr>
          <p:cNvPr id="3" name="TextBox 2"/>
          <p:cNvSpPr txBox="1"/>
          <p:nvPr/>
        </p:nvSpPr>
        <p:spPr>
          <a:xfrm>
            <a:off x="711895" y="1366308"/>
            <a:ext cx="7715400" cy="4324261"/>
          </a:xfrm>
          <a:prstGeom prst="rect">
            <a:avLst/>
          </a:prstGeom>
          <a:noFill/>
        </p:spPr>
        <p:txBody>
          <a:bodyPr wrap="square" rtlCol="0">
            <a:spAutoFit/>
          </a:bodyPr>
          <a:lstStyle/>
          <a:p>
            <a:r>
              <a:rPr lang="en-US" sz="2500" dirty="0" smtClean="0"/>
              <a:t>On Google Classroom you will also find a wellbeing journal.  There is a page for each day for you to fill out.  It is good to pause for a few moments each day and think about our wellbeing; how we are feeling that day, what we want to achieve and positive things that have happened.</a:t>
            </a:r>
          </a:p>
          <a:p>
            <a:endParaRPr lang="en-US" sz="2500" dirty="0"/>
          </a:p>
          <a:p>
            <a:r>
              <a:rPr lang="en-US" sz="2500" dirty="0" smtClean="0"/>
              <a:t>Have a go at completing the wellbeing journal throughout the week.  It might be a nice activity to share with your family at home or some of your friends at school.</a:t>
            </a:r>
            <a:endParaRPr lang="en-US" sz="2500" dirty="0"/>
          </a:p>
        </p:txBody>
      </p:sp>
    </p:spTree>
    <p:extLst>
      <p:ext uri="{BB962C8B-B14F-4D97-AF65-F5344CB8AC3E}">
        <p14:creationId xmlns:p14="http://schemas.microsoft.com/office/powerpoint/2010/main" val="38246103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smtClean="0">
                <a:latin typeface="Twinkl" pitchFamily="2" charset="0"/>
              </a:rPr>
              <a:t>The Big Questions</a:t>
            </a:r>
            <a:endParaRPr lang="en-GB" sz="5400" dirty="0">
              <a:latin typeface="Twinkl" pitchFamily="2" charset="0"/>
            </a:endParaRPr>
          </a:p>
        </p:txBody>
      </p:sp>
    </p:spTree>
    <p:extLst>
      <p:ext uri="{BB962C8B-B14F-4D97-AF65-F5344CB8AC3E}">
        <p14:creationId xmlns:p14="http://schemas.microsoft.com/office/powerpoint/2010/main" val="12862372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The Big Questions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21967"/>
          <a:stretch/>
        </p:blipFill>
        <p:spPr>
          <a:xfrm>
            <a:off x="761848" y="1473201"/>
            <a:ext cx="2184552" cy="5412183"/>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8889"/>
          <a:stretch/>
        </p:blipFill>
        <p:spPr>
          <a:xfrm flipH="1">
            <a:off x="6122534" y="1601416"/>
            <a:ext cx="2265816" cy="5256584"/>
          </a:xfrm>
          <a:prstGeom prst="rect">
            <a:avLst/>
          </a:prstGeom>
        </p:spPr>
      </p:pic>
      <p:sp>
        <p:nvSpPr>
          <p:cNvPr id="6" name="Rounded Rectangular Callout 5"/>
          <p:cNvSpPr/>
          <p:nvPr/>
        </p:nvSpPr>
        <p:spPr>
          <a:xfrm>
            <a:off x="3269856" y="3429000"/>
            <a:ext cx="2310256" cy="1440160"/>
          </a:xfrm>
          <a:prstGeom prst="wedgeRoundRectCallout">
            <a:avLst>
              <a:gd name="adj1" fmla="val -66288"/>
              <a:gd name="adj2" fmla="val -47091"/>
              <a:gd name="adj3" fmla="val 16667"/>
            </a:avLst>
          </a:prstGeom>
          <a:solidFill>
            <a:srgbClr val="FFFBFA"/>
          </a:solidFill>
          <a:ln w="28575">
            <a:solidFill>
              <a:srgbClr val="00A7E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What is positive mental health?</a:t>
            </a:r>
          </a:p>
        </p:txBody>
      </p:sp>
      <p:sp>
        <p:nvSpPr>
          <p:cNvPr id="7" name="Rounded Rectangular Callout 6"/>
          <p:cNvSpPr/>
          <p:nvPr/>
        </p:nvSpPr>
        <p:spPr>
          <a:xfrm>
            <a:off x="3635896" y="1606261"/>
            <a:ext cx="2519098" cy="1505925"/>
          </a:xfrm>
          <a:prstGeom prst="wedgeRoundRectCallout">
            <a:avLst>
              <a:gd name="adj1" fmla="val 64854"/>
              <a:gd name="adj2" fmla="val 28499"/>
              <a:gd name="adj3" fmla="val 16667"/>
            </a:avLst>
          </a:prstGeom>
          <a:solidFill>
            <a:srgbClr val="FFFBFA"/>
          </a:solidFill>
          <a:ln w="28575">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How can we keep our minds healthy?</a:t>
            </a:r>
          </a:p>
        </p:txBody>
      </p:sp>
    </p:spTree>
    <p:extLst>
      <p:ext uri="{BB962C8B-B14F-4D97-AF65-F5344CB8AC3E}">
        <p14:creationId xmlns:p14="http://schemas.microsoft.com/office/powerpoint/2010/main" val="2496969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979712" y="3149086"/>
            <a:ext cx="6409382" cy="1160713"/>
          </a:xfrm>
          <a:prstGeom prst="roundRect">
            <a:avLst/>
          </a:prstGeom>
          <a:solidFill>
            <a:srgbClr val="18A0DB"/>
          </a:solidFill>
        </p:spPr>
        <p:txBody>
          <a:bodyPr wrap="square" lIns="1872000" tIns="108000" rIns="108000" bIns="108000">
            <a:spAutoFit/>
          </a:bodyPr>
          <a:lstStyle/>
          <a:p>
            <a:r>
              <a:rPr lang="en-GB" dirty="0">
                <a:solidFill>
                  <a:schemeClr val="bg1"/>
                </a:solidFill>
              </a:rPr>
              <a:t>What can we do to help our body to </a:t>
            </a:r>
            <a:r>
              <a:rPr lang="en-GB" dirty="0" smtClean="0">
                <a:solidFill>
                  <a:schemeClr val="bg1"/>
                </a:solidFill>
              </a:rPr>
              <a:t/>
            </a:r>
            <a:br>
              <a:rPr lang="en-GB" dirty="0" smtClean="0">
                <a:solidFill>
                  <a:schemeClr val="bg1"/>
                </a:solidFill>
              </a:rPr>
            </a:br>
            <a:r>
              <a:rPr lang="en-GB" dirty="0" smtClean="0">
                <a:solidFill>
                  <a:schemeClr val="bg1"/>
                </a:solidFill>
              </a:rPr>
              <a:t>be </a:t>
            </a:r>
            <a:r>
              <a:rPr lang="en-GB" dirty="0">
                <a:solidFill>
                  <a:schemeClr val="bg1"/>
                </a:solidFill>
              </a:rPr>
              <a:t>healthy, be in good condition and </a:t>
            </a:r>
            <a:endParaRPr lang="en-GB" dirty="0" smtClean="0">
              <a:solidFill>
                <a:schemeClr val="bg1"/>
              </a:solidFill>
            </a:endParaRPr>
          </a:p>
          <a:p>
            <a:r>
              <a:rPr lang="en-GB" dirty="0" smtClean="0">
                <a:solidFill>
                  <a:schemeClr val="bg1"/>
                </a:solidFill>
              </a:rPr>
              <a:t>feel </a:t>
            </a:r>
            <a:r>
              <a:rPr lang="en-GB" dirty="0">
                <a:solidFill>
                  <a:schemeClr val="bg1"/>
                </a:solidFill>
              </a:rPr>
              <a:t>well?</a:t>
            </a:r>
          </a:p>
        </p:txBody>
      </p:sp>
      <p:sp>
        <p:nvSpPr>
          <p:cNvPr id="13" name="Rounded Rectangle 12"/>
          <p:cNvSpPr/>
          <p:nvPr/>
        </p:nvSpPr>
        <p:spPr>
          <a:xfrm>
            <a:off x="2123728" y="1778865"/>
            <a:ext cx="6264622" cy="1160713"/>
          </a:xfrm>
          <a:prstGeom prst="roundRect">
            <a:avLst/>
          </a:prstGeom>
          <a:solidFill>
            <a:srgbClr val="009285"/>
          </a:solidFill>
        </p:spPr>
        <p:txBody>
          <a:bodyPr wrap="square" lIns="1872000" tIns="108000" rIns="108000" bIns="108000">
            <a:spAutoFit/>
          </a:bodyPr>
          <a:lstStyle/>
          <a:p>
            <a:r>
              <a:rPr lang="en-GB" dirty="0">
                <a:solidFill>
                  <a:schemeClr val="bg1"/>
                </a:solidFill>
              </a:rPr>
              <a:t>Being healthy means that our body and our mind are in good condition and that we feel well.</a:t>
            </a:r>
          </a:p>
        </p:txBody>
      </p:sp>
      <p:sp>
        <p:nvSpPr>
          <p:cNvPr id="2" name="Title 1"/>
          <p:cNvSpPr>
            <a:spLocks noGrp="1"/>
          </p:cNvSpPr>
          <p:nvPr>
            <p:ph type="title"/>
          </p:nvPr>
        </p:nvSpPr>
        <p:spPr/>
        <p:txBody>
          <a:bodyPr/>
          <a:lstStyle/>
          <a:p>
            <a:r>
              <a:rPr lang="en-GB" dirty="0">
                <a:latin typeface="Twinkl" pitchFamily="2" charset="0"/>
              </a:rPr>
              <a:t>Healthy Bodies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855" y="968415"/>
            <a:ext cx="2886021" cy="6192688"/>
          </a:xfrm>
          <a:prstGeom prst="rect">
            <a:avLst/>
          </a:prstGeom>
        </p:spPr>
      </p:pic>
      <p:grpSp>
        <p:nvGrpSpPr>
          <p:cNvPr id="20" name="Group 19"/>
          <p:cNvGrpSpPr/>
          <p:nvPr/>
        </p:nvGrpSpPr>
        <p:grpSpPr>
          <a:xfrm>
            <a:off x="5103019" y="3178454"/>
            <a:ext cx="2369855" cy="2237122"/>
            <a:chOff x="-3165745" y="2345469"/>
            <a:chExt cx="2442295" cy="2305504"/>
          </a:xfrm>
        </p:grpSpPr>
        <p:sp>
          <p:nvSpPr>
            <p:cNvPr id="19" name="Oval 18"/>
            <p:cNvSpPr/>
            <p:nvPr/>
          </p:nvSpPr>
          <p:spPr>
            <a:xfrm>
              <a:off x="-3097349" y="2345469"/>
              <a:ext cx="2305504" cy="2305504"/>
            </a:xfrm>
            <a:prstGeom prst="ellipse">
              <a:avLst/>
            </a:prstGeom>
            <a:solidFill>
              <a:srgbClr val="AF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4990"/>
            <a:stretch/>
          </p:blipFill>
          <p:spPr>
            <a:xfrm>
              <a:off x="-3165745" y="2684351"/>
              <a:ext cx="2442295" cy="1625448"/>
            </a:xfrm>
            <a:prstGeom prst="rect">
              <a:avLst/>
            </a:prstGeom>
          </p:spPr>
        </p:pic>
      </p:grpSp>
      <p:grpSp>
        <p:nvGrpSpPr>
          <p:cNvPr id="23" name="Group 22"/>
          <p:cNvGrpSpPr/>
          <p:nvPr/>
        </p:nvGrpSpPr>
        <p:grpSpPr>
          <a:xfrm>
            <a:off x="3682481" y="1464281"/>
            <a:ext cx="2134720" cy="2172854"/>
            <a:chOff x="-3633969" y="1909385"/>
            <a:chExt cx="2501673" cy="2546363"/>
          </a:xfrm>
        </p:grpSpPr>
        <p:sp>
          <p:nvSpPr>
            <p:cNvPr id="21" name="Oval 20"/>
            <p:cNvSpPr/>
            <p:nvPr/>
          </p:nvSpPr>
          <p:spPr>
            <a:xfrm>
              <a:off x="-3633969" y="2039683"/>
              <a:ext cx="2305504" cy="2305504"/>
            </a:xfrm>
            <a:prstGeom prst="ellipse">
              <a:avLst/>
            </a:prstGeom>
            <a:solidFill>
              <a:srgbClr val="9C9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9456" y="1909385"/>
              <a:ext cx="2387160" cy="2546363"/>
            </a:xfrm>
            <a:prstGeom prst="rect">
              <a:avLst/>
            </a:prstGeom>
          </p:spPr>
        </p:pic>
      </p:grpSp>
      <p:grpSp>
        <p:nvGrpSpPr>
          <p:cNvPr id="27" name="Group 26"/>
          <p:cNvGrpSpPr/>
          <p:nvPr/>
        </p:nvGrpSpPr>
        <p:grpSpPr>
          <a:xfrm>
            <a:off x="2412198" y="3326176"/>
            <a:ext cx="2079734" cy="2045858"/>
            <a:chOff x="10061252" y="1052146"/>
            <a:chExt cx="2741251" cy="2696599"/>
          </a:xfrm>
        </p:grpSpPr>
        <p:sp>
          <p:nvSpPr>
            <p:cNvPr id="26" name="Oval 25"/>
            <p:cNvSpPr/>
            <p:nvPr/>
          </p:nvSpPr>
          <p:spPr>
            <a:xfrm>
              <a:off x="10105904" y="1052146"/>
              <a:ext cx="2696599" cy="2696599"/>
            </a:xfrm>
            <a:prstGeom prst="ellipse">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1252" y="1215666"/>
              <a:ext cx="2740712" cy="2189894"/>
            </a:xfrm>
            <a:prstGeom prst="rect">
              <a:avLst/>
            </a:prstGeom>
          </p:spPr>
        </p:pic>
      </p:grpSp>
      <p:grpSp>
        <p:nvGrpSpPr>
          <p:cNvPr id="28" name="Group 27"/>
          <p:cNvGrpSpPr/>
          <p:nvPr/>
        </p:nvGrpSpPr>
        <p:grpSpPr>
          <a:xfrm>
            <a:off x="5883568" y="961935"/>
            <a:ext cx="2250050" cy="2250050"/>
            <a:chOff x="-3885937" y="5502024"/>
            <a:chExt cx="2305504" cy="2305504"/>
          </a:xfrm>
        </p:grpSpPr>
        <p:sp>
          <p:nvSpPr>
            <p:cNvPr id="18" name="Oval 17"/>
            <p:cNvSpPr/>
            <p:nvPr/>
          </p:nvSpPr>
          <p:spPr>
            <a:xfrm>
              <a:off x="-3885937" y="5502024"/>
              <a:ext cx="2305504" cy="2305504"/>
            </a:xfrm>
            <a:prstGeom prst="ellipse">
              <a:avLst/>
            </a:prstGeom>
            <a:solidFill>
              <a:srgbClr val="F7BC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8549" y="6121969"/>
              <a:ext cx="2090728" cy="1065613"/>
            </a:xfrm>
            <a:prstGeom prst="rect">
              <a:avLst/>
            </a:prstGeom>
          </p:spPr>
        </p:pic>
      </p:grpSp>
      <p:sp>
        <p:nvSpPr>
          <p:cNvPr id="16" name="Rounded Rectangle 15"/>
          <p:cNvSpPr/>
          <p:nvPr/>
        </p:nvSpPr>
        <p:spPr>
          <a:xfrm>
            <a:off x="2481515" y="5455578"/>
            <a:ext cx="6120606" cy="854246"/>
          </a:xfrm>
          <a:prstGeom prst="roundRect">
            <a:avLst/>
          </a:prstGeom>
          <a:solidFill>
            <a:srgbClr val="E74D14"/>
          </a:solidFill>
        </p:spPr>
        <p:txBody>
          <a:bodyPr wrap="square" lIns="108000" tIns="108000" rIns="108000" bIns="108000">
            <a:spAutoFit/>
          </a:bodyPr>
          <a:lstStyle/>
          <a:p>
            <a:pPr algn="ctr"/>
            <a:r>
              <a:rPr lang="en-GB" dirty="0" smtClean="0">
                <a:solidFill>
                  <a:schemeClr val="bg1"/>
                </a:solidFill>
              </a:rPr>
              <a:t>Think </a:t>
            </a:r>
            <a:r>
              <a:rPr lang="en-GB" dirty="0">
                <a:solidFill>
                  <a:schemeClr val="bg1"/>
                </a:solidFill>
              </a:rPr>
              <a:t>of three different things </a:t>
            </a:r>
            <a:r>
              <a:rPr lang="en-GB" dirty="0" smtClean="0">
                <a:solidFill>
                  <a:schemeClr val="bg1"/>
                </a:solidFill>
              </a:rPr>
              <a:t>that you can do to keep healthy.</a:t>
            </a:r>
            <a:endParaRPr lang="en-GB" dirty="0">
              <a:solidFill>
                <a:schemeClr val="bg1"/>
              </a:solidFill>
            </a:endParaRPr>
          </a:p>
        </p:txBody>
      </p:sp>
      <p:pic>
        <p:nvPicPr>
          <p:cNvPr id="33" name="Pair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Tree>
    <p:extLst>
      <p:ext uri="{BB962C8B-B14F-4D97-AF65-F5344CB8AC3E}">
        <p14:creationId xmlns:p14="http://schemas.microsoft.com/office/powerpoint/2010/main" val="37199349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anim calcmode="lin" valueType="num">
                                      <p:cBhvr>
                                        <p:cTn id="8" dur="1500" fill="hold"/>
                                        <p:tgtEl>
                                          <p:spTgt spid="6"/>
                                        </p:tgtEl>
                                        <p:attrNameLst>
                                          <p:attrName>ppt_x</p:attrName>
                                        </p:attrNameLst>
                                      </p:cBhvr>
                                      <p:tavLst>
                                        <p:tav tm="0">
                                          <p:val>
                                            <p:strVal val="#ppt_x"/>
                                          </p:val>
                                        </p:tav>
                                        <p:tav tm="100000">
                                          <p:val>
                                            <p:strVal val="#ppt_x"/>
                                          </p:val>
                                        </p:tav>
                                      </p:tavLst>
                                    </p:anim>
                                    <p:anim calcmode="lin" valueType="num">
                                      <p:cBhvr>
                                        <p:cTn id="9" dur="1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1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42" presetClass="exit" presetSubtype="0" fill="hold" grpId="1" nodeType="afterEffect">
                                  <p:stCondLst>
                                    <p:cond delay="0"/>
                                  </p:stCondLst>
                                  <p:childTnLst>
                                    <p:animEffect transition="out" filter="fade">
                                      <p:cBhvr>
                                        <p:cTn id="27" dur="1000"/>
                                        <p:tgtEl>
                                          <p:spTgt spid="13"/>
                                        </p:tgtEl>
                                      </p:cBhvr>
                                    </p:animEffect>
                                    <p:anim calcmode="lin" valueType="num">
                                      <p:cBhvr>
                                        <p:cTn id="28" dur="1000"/>
                                        <p:tgtEl>
                                          <p:spTgt spid="13"/>
                                        </p:tgtEl>
                                        <p:attrNameLst>
                                          <p:attrName>ppt_x</p:attrName>
                                        </p:attrNameLst>
                                      </p:cBhvr>
                                      <p:tavLst>
                                        <p:tav tm="0">
                                          <p:val>
                                            <p:strVal val="ppt_x"/>
                                          </p:val>
                                        </p:tav>
                                        <p:tav tm="100000">
                                          <p:val>
                                            <p:strVal val="ppt_x"/>
                                          </p:val>
                                        </p:tav>
                                      </p:tavLst>
                                    </p:anim>
                                    <p:anim calcmode="lin" valueType="num">
                                      <p:cBhvr>
                                        <p:cTn id="29" dur="1000"/>
                                        <p:tgtEl>
                                          <p:spTgt spid="13"/>
                                        </p:tgtEl>
                                        <p:attrNameLst>
                                          <p:attrName>ppt_y</p:attrName>
                                        </p:attrNameLst>
                                      </p:cBhvr>
                                      <p:tavLst>
                                        <p:tav tm="0">
                                          <p:val>
                                            <p:strVal val="ppt_y"/>
                                          </p:val>
                                        </p:tav>
                                        <p:tav tm="100000">
                                          <p:val>
                                            <p:strVal val="ppt_y+.1"/>
                                          </p:val>
                                        </p:tav>
                                      </p:tavLst>
                                    </p:anim>
                                    <p:set>
                                      <p:cBhvr>
                                        <p:cTn id="30" dur="1" fill="hold">
                                          <p:stCondLst>
                                            <p:cond delay="999"/>
                                          </p:stCondLst>
                                        </p:cTn>
                                        <p:tgtEl>
                                          <p:spTgt spid="13"/>
                                        </p:tgtEl>
                                        <p:attrNameLst>
                                          <p:attrName>style.visibility</p:attrName>
                                        </p:attrNameLst>
                                      </p:cBhvr>
                                      <p:to>
                                        <p:strVal val="hidden"/>
                                      </p:to>
                                    </p:set>
                                  </p:childTnLst>
                                </p:cTn>
                              </p:par>
                              <p:par>
                                <p:cTn id="31" presetID="42" presetClass="exit" presetSubtype="0" fill="hold" grpId="1" nodeType="withEffect">
                                  <p:stCondLst>
                                    <p:cond delay="0"/>
                                  </p:stCondLst>
                                  <p:childTnLst>
                                    <p:animEffect transition="out" filter="fade">
                                      <p:cBhvr>
                                        <p:cTn id="32" dur="1000"/>
                                        <p:tgtEl>
                                          <p:spTgt spid="14"/>
                                        </p:tgtEl>
                                      </p:cBhvr>
                                    </p:animEffect>
                                    <p:anim calcmode="lin" valueType="num">
                                      <p:cBhvr>
                                        <p:cTn id="33" dur="1000"/>
                                        <p:tgtEl>
                                          <p:spTgt spid="14"/>
                                        </p:tgtEl>
                                        <p:attrNameLst>
                                          <p:attrName>ppt_x</p:attrName>
                                        </p:attrNameLst>
                                      </p:cBhvr>
                                      <p:tavLst>
                                        <p:tav tm="0">
                                          <p:val>
                                            <p:strVal val="ppt_x"/>
                                          </p:val>
                                        </p:tav>
                                        <p:tav tm="100000">
                                          <p:val>
                                            <p:strVal val="ppt_x"/>
                                          </p:val>
                                        </p:tav>
                                      </p:tavLst>
                                    </p:anim>
                                    <p:anim calcmode="lin" valueType="num">
                                      <p:cBhvr>
                                        <p:cTn id="34" dur="1000"/>
                                        <p:tgtEl>
                                          <p:spTgt spid="14"/>
                                        </p:tgtEl>
                                        <p:attrNameLst>
                                          <p:attrName>ppt_y</p:attrName>
                                        </p:attrNameLst>
                                      </p:cBhvr>
                                      <p:tavLst>
                                        <p:tav tm="0">
                                          <p:val>
                                            <p:strVal val="ppt_y"/>
                                          </p:val>
                                        </p:tav>
                                        <p:tav tm="100000">
                                          <p:val>
                                            <p:strVal val="ppt_y+.1"/>
                                          </p:val>
                                        </p:tav>
                                      </p:tavLst>
                                    </p:anim>
                                    <p:set>
                                      <p:cBhvr>
                                        <p:cTn id="35" dur="1" fill="hold">
                                          <p:stCondLst>
                                            <p:cond delay="999"/>
                                          </p:stCondLst>
                                        </p:cTn>
                                        <p:tgtEl>
                                          <p:spTgt spid="1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750"/>
                                        <p:tgtEl>
                                          <p:spTgt spid="27"/>
                                        </p:tgtEl>
                                      </p:cBhvr>
                                    </p:animEffect>
                                  </p:childTnLst>
                                </p:cTn>
                              </p:par>
                            </p:childTnLst>
                          </p:cTn>
                        </p:par>
                        <p:par>
                          <p:cTn id="41" fill="hold">
                            <p:stCondLst>
                              <p:cond delay="750"/>
                            </p:stCondLst>
                            <p:childTnLst>
                              <p:par>
                                <p:cTn id="42" presetID="10" presetClass="entr" presetSubtype="0"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750"/>
                                        <p:tgtEl>
                                          <p:spTgt spid="20"/>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750"/>
                                        <p:tgtEl>
                                          <p:spTgt spid="23"/>
                                        </p:tgtEl>
                                      </p:cBhvr>
                                    </p:animEffect>
                                  </p:childTnLst>
                                </p:cTn>
                              </p:par>
                            </p:childTnLst>
                          </p:cTn>
                        </p:par>
                        <p:par>
                          <p:cTn id="49" fill="hold">
                            <p:stCondLst>
                              <p:cond delay="2250"/>
                            </p:stCondLst>
                            <p:childTnLst>
                              <p:par>
                                <p:cTn id="50" presetID="10" presetClass="entr" presetSubtype="0"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3" grpId="0" animBg="1"/>
      <p:bldP spid="13" grpId="1"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r="1" b="11813"/>
          <a:stretch/>
        </p:blipFill>
        <p:spPr>
          <a:xfrm>
            <a:off x="545868" y="1284115"/>
            <a:ext cx="8058579" cy="5025205"/>
          </a:xfrm>
          <a:prstGeom prst="roundRect">
            <a:avLst>
              <a:gd name="adj" fmla="val 3209"/>
            </a:avLst>
          </a:prstGeom>
        </p:spPr>
      </p:pic>
      <p:sp>
        <p:nvSpPr>
          <p:cNvPr id="14" name="Rounded Rectangle 13"/>
          <p:cNvSpPr/>
          <p:nvPr/>
        </p:nvSpPr>
        <p:spPr>
          <a:xfrm>
            <a:off x="755650" y="4627867"/>
            <a:ext cx="6797150" cy="854246"/>
          </a:xfrm>
          <a:prstGeom prst="roundRect">
            <a:avLst/>
          </a:prstGeom>
          <a:solidFill>
            <a:srgbClr val="18A0DB"/>
          </a:solidFill>
        </p:spPr>
        <p:txBody>
          <a:bodyPr wrap="square" lIns="108000" tIns="108000" rIns="1368000" bIns="108000">
            <a:spAutoFit/>
          </a:bodyPr>
          <a:lstStyle/>
          <a:p>
            <a:r>
              <a:rPr lang="en-GB" dirty="0">
                <a:solidFill>
                  <a:schemeClr val="bg1"/>
                </a:solidFill>
              </a:rPr>
              <a:t>Doing all we can to keep our body healthy can help us to feel happy too.</a:t>
            </a:r>
          </a:p>
        </p:txBody>
      </p:sp>
      <p:sp>
        <p:nvSpPr>
          <p:cNvPr id="13" name="Rounded Rectangle 12"/>
          <p:cNvSpPr/>
          <p:nvPr/>
        </p:nvSpPr>
        <p:spPr>
          <a:xfrm>
            <a:off x="755650" y="3213017"/>
            <a:ext cx="6624662" cy="854246"/>
          </a:xfrm>
          <a:prstGeom prst="roundRect">
            <a:avLst/>
          </a:prstGeom>
          <a:solidFill>
            <a:srgbClr val="009285"/>
          </a:solidFill>
        </p:spPr>
        <p:txBody>
          <a:bodyPr wrap="square" lIns="108000" tIns="108000" rIns="936000" bIns="108000">
            <a:spAutoFit/>
          </a:bodyPr>
          <a:lstStyle/>
          <a:p>
            <a:r>
              <a:rPr lang="en-GB" dirty="0">
                <a:solidFill>
                  <a:schemeClr val="bg1"/>
                </a:solidFill>
              </a:rPr>
              <a:t>It is important to make healthy choices so </a:t>
            </a:r>
            <a:r>
              <a:rPr lang="en-GB" dirty="0" smtClean="0">
                <a:solidFill>
                  <a:schemeClr val="bg1"/>
                </a:solidFill>
              </a:rPr>
              <a:t>our body </a:t>
            </a:r>
            <a:r>
              <a:rPr lang="en-GB" dirty="0">
                <a:solidFill>
                  <a:schemeClr val="bg1"/>
                </a:solidFill>
              </a:rPr>
              <a:t>works as well </a:t>
            </a:r>
            <a:r>
              <a:rPr lang="en-GB" dirty="0" smtClean="0">
                <a:solidFill>
                  <a:schemeClr val="bg1"/>
                </a:solidFill>
              </a:rPr>
              <a:t>as it </a:t>
            </a:r>
            <a:r>
              <a:rPr lang="en-GB" dirty="0">
                <a:solidFill>
                  <a:schemeClr val="bg1"/>
                </a:solidFill>
              </a:rPr>
              <a:t>can. </a:t>
            </a:r>
          </a:p>
        </p:txBody>
      </p:sp>
      <p:sp>
        <p:nvSpPr>
          <p:cNvPr id="2" name="Title 1"/>
          <p:cNvSpPr>
            <a:spLocks noGrp="1"/>
          </p:cNvSpPr>
          <p:nvPr>
            <p:ph type="title"/>
          </p:nvPr>
        </p:nvSpPr>
        <p:spPr/>
        <p:txBody>
          <a:bodyPr/>
          <a:lstStyle/>
          <a:p>
            <a:r>
              <a:rPr lang="en-GB" dirty="0">
                <a:latin typeface="Twinkl" pitchFamily="2" charset="0"/>
              </a:rPr>
              <a:t>Healthy Bodies</a:t>
            </a:r>
          </a:p>
        </p:txBody>
      </p:sp>
      <p:sp>
        <p:nvSpPr>
          <p:cNvPr id="16" name="Rounded Rectangle 15"/>
          <p:cNvSpPr/>
          <p:nvPr/>
        </p:nvSpPr>
        <p:spPr>
          <a:xfrm>
            <a:off x="755649" y="1688186"/>
            <a:ext cx="5993493" cy="854246"/>
          </a:xfrm>
          <a:prstGeom prst="roundRect">
            <a:avLst/>
          </a:prstGeom>
          <a:solidFill>
            <a:srgbClr val="E74D14"/>
          </a:solidFill>
        </p:spPr>
        <p:txBody>
          <a:bodyPr wrap="square" lIns="108000" tIns="108000" rIns="360000" bIns="108000">
            <a:spAutoFit/>
          </a:bodyPr>
          <a:lstStyle/>
          <a:p>
            <a:r>
              <a:rPr lang="en-GB" dirty="0">
                <a:solidFill>
                  <a:schemeClr val="bg1"/>
                </a:solidFill>
              </a:rPr>
              <a:t>Why do you think it is important to make choices and take actions to keep </a:t>
            </a:r>
            <a:r>
              <a:rPr lang="en-GB" dirty="0" smtClean="0">
                <a:solidFill>
                  <a:schemeClr val="bg1"/>
                </a:solidFill>
              </a:rPr>
              <a:t>our bodies </a:t>
            </a:r>
            <a:r>
              <a:rPr lang="en-GB" dirty="0">
                <a:solidFill>
                  <a:schemeClr val="bg1"/>
                </a:solidFill>
              </a:rPr>
              <a:t>healthy?</a:t>
            </a:r>
          </a:p>
        </p:txBody>
      </p:sp>
      <p:pic>
        <p:nvPicPr>
          <p:cNvPr id="8" name="Whole Cla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2800" y="543600"/>
            <a:ext cx="1238498" cy="8640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8002" y="899490"/>
            <a:ext cx="2709595" cy="7105160"/>
          </a:xfrm>
          <a:prstGeom prst="rect">
            <a:avLst/>
          </a:prstGeom>
        </p:spPr>
      </p:pic>
    </p:spTree>
    <p:extLst>
      <p:ext uri="{BB962C8B-B14F-4D97-AF65-F5344CB8AC3E}">
        <p14:creationId xmlns:p14="http://schemas.microsoft.com/office/powerpoint/2010/main" val="3573606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1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grpId="1" nodeType="clickEffect">
                                  <p:stCondLst>
                                    <p:cond delay="0"/>
                                  </p:stCondLst>
                                  <p:childTnLst>
                                    <p:animEffect transition="out" filter="fade">
                                      <p:cBhvr>
                                        <p:cTn id="28" dur="1000"/>
                                        <p:tgtEl>
                                          <p:spTgt spid="16"/>
                                        </p:tgtEl>
                                      </p:cBhvr>
                                    </p:animEffect>
                                    <p:anim calcmode="lin" valueType="num">
                                      <p:cBhvr>
                                        <p:cTn id="29" dur="1000"/>
                                        <p:tgtEl>
                                          <p:spTgt spid="16"/>
                                        </p:tgtEl>
                                        <p:attrNameLst>
                                          <p:attrName>ppt_x</p:attrName>
                                        </p:attrNameLst>
                                      </p:cBhvr>
                                      <p:tavLst>
                                        <p:tav tm="0">
                                          <p:val>
                                            <p:strVal val="ppt_x"/>
                                          </p:val>
                                        </p:tav>
                                        <p:tav tm="100000">
                                          <p:val>
                                            <p:strVal val="ppt_x"/>
                                          </p:val>
                                        </p:tav>
                                      </p:tavLst>
                                    </p:anim>
                                    <p:anim calcmode="lin" valueType="num">
                                      <p:cBhvr>
                                        <p:cTn id="30" dur="1000"/>
                                        <p:tgtEl>
                                          <p:spTgt spid="16"/>
                                        </p:tgtEl>
                                        <p:attrNameLst>
                                          <p:attrName>ppt_y</p:attrName>
                                        </p:attrNameLst>
                                      </p:cBhvr>
                                      <p:tavLst>
                                        <p:tav tm="0">
                                          <p:val>
                                            <p:strVal val="ppt_y"/>
                                          </p:val>
                                        </p:tav>
                                        <p:tav tm="100000">
                                          <p:val>
                                            <p:strVal val="ppt_y+.1"/>
                                          </p:val>
                                        </p:tav>
                                      </p:tavLst>
                                    </p:anim>
                                    <p:set>
                                      <p:cBhvr>
                                        <p:cTn id="31" dur="1" fill="hold">
                                          <p:stCondLst>
                                            <p:cond delay="999"/>
                                          </p:stCondLst>
                                        </p:cTn>
                                        <p:tgtEl>
                                          <p:spTgt spid="16"/>
                                        </p:tgtEl>
                                        <p:attrNameLst>
                                          <p:attrName>style.visibility</p:attrName>
                                        </p:attrNameLst>
                                      </p:cBhvr>
                                      <p:to>
                                        <p:strVal val="hidden"/>
                                      </p:to>
                                    </p:set>
                                  </p:childTnLst>
                                </p:cTn>
                              </p:par>
                              <p:par>
                                <p:cTn id="32" presetID="42" presetClass="exit" presetSubtype="0" fill="hold" grpId="1" nodeType="withEffect">
                                  <p:stCondLst>
                                    <p:cond delay="0"/>
                                  </p:stCondLst>
                                  <p:childTnLst>
                                    <p:animEffect transition="out" filter="fade">
                                      <p:cBhvr>
                                        <p:cTn id="33" dur="1000"/>
                                        <p:tgtEl>
                                          <p:spTgt spid="13"/>
                                        </p:tgtEl>
                                      </p:cBhvr>
                                    </p:animEffect>
                                    <p:anim calcmode="lin" valueType="num">
                                      <p:cBhvr>
                                        <p:cTn id="34" dur="1000"/>
                                        <p:tgtEl>
                                          <p:spTgt spid="13"/>
                                        </p:tgtEl>
                                        <p:attrNameLst>
                                          <p:attrName>ppt_x</p:attrName>
                                        </p:attrNameLst>
                                      </p:cBhvr>
                                      <p:tavLst>
                                        <p:tav tm="0">
                                          <p:val>
                                            <p:strVal val="ppt_x"/>
                                          </p:val>
                                        </p:tav>
                                        <p:tav tm="100000">
                                          <p:val>
                                            <p:strVal val="ppt_x"/>
                                          </p:val>
                                        </p:tav>
                                      </p:tavLst>
                                    </p:anim>
                                    <p:anim calcmode="lin" valueType="num">
                                      <p:cBhvr>
                                        <p:cTn id="35" dur="1000"/>
                                        <p:tgtEl>
                                          <p:spTgt spid="13"/>
                                        </p:tgtEl>
                                        <p:attrNameLst>
                                          <p:attrName>ppt_y</p:attrName>
                                        </p:attrNameLst>
                                      </p:cBhvr>
                                      <p:tavLst>
                                        <p:tav tm="0">
                                          <p:val>
                                            <p:strVal val="ppt_y"/>
                                          </p:val>
                                        </p:tav>
                                        <p:tav tm="100000">
                                          <p:val>
                                            <p:strVal val="ppt_y+.1"/>
                                          </p:val>
                                        </p:tav>
                                      </p:tavLst>
                                    </p:anim>
                                    <p:set>
                                      <p:cBhvr>
                                        <p:cTn id="36" dur="1" fill="hold">
                                          <p:stCondLst>
                                            <p:cond delay="999"/>
                                          </p:stCondLst>
                                        </p:cTn>
                                        <p:tgtEl>
                                          <p:spTgt spid="13"/>
                                        </p:tgtEl>
                                        <p:attrNameLst>
                                          <p:attrName>style.visibility</p:attrName>
                                        </p:attrNameLst>
                                      </p:cBhvr>
                                      <p:to>
                                        <p:strVal val="hidden"/>
                                      </p:to>
                                    </p:set>
                                  </p:childTnLst>
                                </p:cTn>
                              </p:par>
                              <p:par>
                                <p:cTn id="37" presetID="42" presetClass="exit" presetSubtype="0" fill="hold" grpId="1" nodeType="withEffect">
                                  <p:stCondLst>
                                    <p:cond delay="0"/>
                                  </p:stCondLst>
                                  <p:childTnLst>
                                    <p:animEffect transition="out" filter="fade">
                                      <p:cBhvr>
                                        <p:cTn id="38" dur="1000"/>
                                        <p:tgtEl>
                                          <p:spTgt spid="14"/>
                                        </p:tgtEl>
                                      </p:cBhvr>
                                    </p:animEffect>
                                    <p:anim calcmode="lin" valueType="num">
                                      <p:cBhvr>
                                        <p:cTn id="39" dur="1000"/>
                                        <p:tgtEl>
                                          <p:spTgt spid="14"/>
                                        </p:tgtEl>
                                        <p:attrNameLst>
                                          <p:attrName>ppt_x</p:attrName>
                                        </p:attrNameLst>
                                      </p:cBhvr>
                                      <p:tavLst>
                                        <p:tav tm="0">
                                          <p:val>
                                            <p:strVal val="ppt_x"/>
                                          </p:val>
                                        </p:tav>
                                        <p:tav tm="100000">
                                          <p:val>
                                            <p:strVal val="ppt_x"/>
                                          </p:val>
                                        </p:tav>
                                      </p:tavLst>
                                    </p:anim>
                                    <p:anim calcmode="lin" valueType="num">
                                      <p:cBhvr>
                                        <p:cTn id="40" dur="1000"/>
                                        <p:tgtEl>
                                          <p:spTgt spid="14"/>
                                        </p:tgtEl>
                                        <p:attrNameLst>
                                          <p:attrName>ppt_y</p:attrName>
                                        </p:attrNameLst>
                                      </p:cBhvr>
                                      <p:tavLst>
                                        <p:tav tm="0">
                                          <p:val>
                                            <p:strVal val="ppt_y"/>
                                          </p:val>
                                        </p:tav>
                                        <p:tav tm="100000">
                                          <p:val>
                                            <p:strVal val="ppt_y+.1"/>
                                          </p:val>
                                        </p:tav>
                                      </p:tavLst>
                                    </p:anim>
                                    <p:set>
                                      <p:cBhvr>
                                        <p:cTn id="41" dur="1" fill="hold">
                                          <p:stCondLst>
                                            <p:cond delay="999"/>
                                          </p:stCondLst>
                                        </p:cTn>
                                        <p:tgtEl>
                                          <p:spTgt spid="14"/>
                                        </p:tgtEl>
                                        <p:attrNameLst>
                                          <p:attrName>style.visibility</p:attrName>
                                        </p:attrNameLst>
                                      </p:cBhvr>
                                      <p:to>
                                        <p:strVal val="hidden"/>
                                      </p:to>
                                    </p:se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4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3" grpId="0" animBg="1"/>
      <p:bldP spid="13" grpId="1" animBg="1"/>
      <p:bldP spid="16" grpId="0" animBg="1"/>
      <p:bldP spid="1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576" t="11523" r="1261" b="19080"/>
          <a:stretch/>
        </p:blipFill>
        <p:spPr>
          <a:xfrm>
            <a:off x="548641" y="2270707"/>
            <a:ext cx="8055428" cy="4068267"/>
          </a:xfrm>
          <a:prstGeom prst="roundRect">
            <a:avLst>
              <a:gd name="adj" fmla="val 6662"/>
            </a:avLst>
          </a:prstGeom>
        </p:spPr>
      </p:pic>
      <p:sp>
        <p:nvSpPr>
          <p:cNvPr id="2" name="Title 1"/>
          <p:cNvSpPr>
            <a:spLocks noGrp="1"/>
          </p:cNvSpPr>
          <p:nvPr>
            <p:ph type="title"/>
          </p:nvPr>
        </p:nvSpPr>
        <p:spPr/>
        <p:txBody>
          <a:bodyPr/>
          <a:lstStyle/>
          <a:p>
            <a:r>
              <a:rPr lang="en-GB" dirty="0">
                <a:latin typeface="Twinkl" pitchFamily="2" charset="0"/>
              </a:rPr>
              <a:t>Healthy Minds</a:t>
            </a:r>
          </a:p>
        </p:txBody>
      </p:sp>
      <p:sp>
        <p:nvSpPr>
          <p:cNvPr id="3" name="Rectangle 2"/>
          <p:cNvSpPr/>
          <p:nvPr/>
        </p:nvSpPr>
        <p:spPr>
          <a:xfrm>
            <a:off x="755650" y="1451309"/>
            <a:ext cx="7632700" cy="646331"/>
          </a:xfrm>
          <a:prstGeom prst="rect">
            <a:avLst/>
          </a:prstGeom>
        </p:spPr>
        <p:txBody>
          <a:bodyPr wrap="square">
            <a:spAutoFit/>
          </a:bodyPr>
          <a:lstStyle/>
          <a:p>
            <a:r>
              <a:rPr lang="en-GB" dirty="0"/>
              <a:t>Mental health is all about how we are feeling and the thoughts we are having. It can affect how we behave and the choices we make.</a:t>
            </a:r>
          </a:p>
        </p:txBody>
      </p:sp>
      <p:grpSp>
        <p:nvGrpSpPr>
          <p:cNvPr id="18" name="Group 17"/>
          <p:cNvGrpSpPr/>
          <p:nvPr/>
        </p:nvGrpSpPr>
        <p:grpSpPr>
          <a:xfrm>
            <a:off x="557349" y="2147136"/>
            <a:ext cx="8046720" cy="4193625"/>
            <a:chOff x="548640" y="1980752"/>
            <a:chExt cx="8046720" cy="4193625"/>
          </a:xfrm>
        </p:grpSpPr>
        <p:grpSp>
          <p:nvGrpSpPr>
            <p:cNvPr id="16" name="Group 15"/>
            <p:cNvGrpSpPr/>
            <p:nvPr/>
          </p:nvGrpSpPr>
          <p:grpSpPr>
            <a:xfrm>
              <a:off x="548640" y="5795167"/>
              <a:ext cx="4188822" cy="377423"/>
              <a:chOff x="548640" y="5795167"/>
              <a:chExt cx="4188822" cy="377423"/>
            </a:xfrm>
          </p:grpSpPr>
          <p:sp>
            <p:nvSpPr>
              <p:cNvPr id="8" name="Rounded Rectangle 7"/>
              <p:cNvSpPr/>
              <p:nvPr/>
            </p:nvSpPr>
            <p:spPr>
              <a:xfrm flipH="1">
                <a:off x="548640" y="5795167"/>
                <a:ext cx="4188822" cy="377423"/>
              </a:xfrm>
              <a:prstGeom prst="roundRect">
                <a:avLst>
                  <a:gd name="adj" fmla="val 13198"/>
                </a:avLst>
              </a:prstGeom>
              <a:solidFill>
                <a:srgbClr val="BE9A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flipH="1">
                <a:off x="548640" y="5795167"/>
                <a:ext cx="3935254" cy="0"/>
              </a:xfrm>
              <a:prstGeom prst="line">
                <a:avLst/>
              </a:prstGeom>
              <a:ln w="19050">
                <a:solidFill>
                  <a:srgbClr val="0F141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548640" y="5795167"/>
                <a:ext cx="4018597" cy="4762"/>
              </a:xfrm>
              <a:prstGeom prst="line">
                <a:avLst/>
              </a:prstGeom>
              <a:ln w="19050">
                <a:solidFill>
                  <a:srgbClr val="0F1418"/>
                </a:solidFill>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929" t="-48" r="12089" b="9643"/>
            <a:stretch/>
          </p:blipFill>
          <p:spPr>
            <a:xfrm>
              <a:off x="4171406" y="1980752"/>
              <a:ext cx="4423954" cy="4193625"/>
            </a:xfrm>
            <a:prstGeom prst="roundRect">
              <a:avLst>
                <a:gd name="adj" fmla="val 6374"/>
              </a:avLst>
            </a:prstGeom>
          </p:spPr>
        </p:pic>
      </p:grpSp>
      <p:sp>
        <p:nvSpPr>
          <p:cNvPr id="6" name="Oval 5"/>
          <p:cNvSpPr/>
          <p:nvPr/>
        </p:nvSpPr>
        <p:spPr>
          <a:xfrm>
            <a:off x="2998952" y="2401814"/>
            <a:ext cx="2804583" cy="2804583"/>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dirty="0">
                <a:solidFill>
                  <a:schemeClr val="bg1"/>
                </a:solidFill>
              </a:rPr>
              <a:t>Just like with our body, it is important we do things to help our minds to be healthy, be in good condition and feel well.</a:t>
            </a:r>
          </a:p>
        </p:txBody>
      </p:sp>
      <p:pic>
        <p:nvPicPr>
          <p:cNvPr id="7" name="Brian the Brai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763" y="4047566"/>
            <a:ext cx="2783528" cy="2211643"/>
          </a:xfrm>
          <a:prstGeom prst="rect">
            <a:avLst/>
          </a:prstGeom>
        </p:spPr>
      </p:pic>
      <p:pic>
        <p:nvPicPr>
          <p:cNvPr id="14" name="Whole Clas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657439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32" presetClass="emph" presetSubtype="0" fill="hold" nodeType="afterEffect">
                                  <p:stCondLst>
                                    <p:cond delay="0"/>
                                  </p:stCondLst>
                                  <p:childTnLst>
                                    <p:animRot by="120000">
                                      <p:cBhvr>
                                        <p:cTn id="32" dur="100" fill="hold">
                                          <p:stCondLst>
                                            <p:cond delay="0"/>
                                          </p:stCondLst>
                                        </p:cTn>
                                        <p:tgtEl>
                                          <p:spTgt spid="7"/>
                                        </p:tgtEl>
                                        <p:attrNameLst>
                                          <p:attrName>r</p:attrName>
                                        </p:attrNameLst>
                                      </p:cBhvr>
                                    </p:animRot>
                                    <p:animRot by="-240000">
                                      <p:cBhvr>
                                        <p:cTn id="33" dur="200" fill="hold">
                                          <p:stCondLst>
                                            <p:cond delay="200"/>
                                          </p:stCondLst>
                                        </p:cTn>
                                        <p:tgtEl>
                                          <p:spTgt spid="7"/>
                                        </p:tgtEl>
                                        <p:attrNameLst>
                                          <p:attrName>r</p:attrName>
                                        </p:attrNameLst>
                                      </p:cBhvr>
                                    </p:animRot>
                                    <p:animRot by="240000">
                                      <p:cBhvr>
                                        <p:cTn id="34" dur="200" fill="hold">
                                          <p:stCondLst>
                                            <p:cond delay="400"/>
                                          </p:stCondLst>
                                        </p:cTn>
                                        <p:tgtEl>
                                          <p:spTgt spid="7"/>
                                        </p:tgtEl>
                                        <p:attrNameLst>
                                          <p:attrName>r</p:attrName>
                                        </p:attrNameLst>
                                      </p:cBhvr>
                                    </p:animRot>
                                    <p:animRot by="-240000">
                                      <p:cBhvr>
                                        <p:cTn id="35" dur="200" fill="hold">
                                          <p:stCondLst>
                                            <p:cond delay="600"/>
                                          </p:stCondLst>
                                        </p:cTn>
                                        <p:tgtEl>
                                          <p:spTgt spid="7"/>
                                        </p:tgtEl>
                                        <p:attrNameLst>
                                          <p:attrName>r</p:attrName>
                                        </p:attrNameLst>
                                      </p:cBhvr>
                                    </p:animRot>
                                    <p:animRot by="120000">
                                      <p:cBhvr>
                                        <p:cTn id="36"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32" presetClass="emph" presetSubtype="0" fill="hold" nodeType="clickEffect">
                                  <p:stCondLst>
                                    <p:cond delay="0"/>
                                  </p:stCondLst>
                                  <p:childTnLst>
                                    <p:animRot by="120000">
                                      <p:cBhvr>
                                        <p:cTn id="41" dur="100" fill="hold">
                                          <p:stCondLst>
                                            <p:cond delay="0"/>
                                          </p:stCondLst>
                                        </p:cTn>
                                        <p:tgtEl>
                                          <p:spTgt spid="7"/>
                                        </p:tgtEl>
                                        <p:attrNameLst>
                                          <p:attrName>r</p:attrName>
                                        </p:attrNameLst>
                                      </p:cBhvr>
                                    </p:animRot>
                                    <p:animRot by="-240000">
                                      <p:cBhvr>
                                        <p:cTn id="42" dur="200" fill="hold">
                                          <p:stCondLst>
                                            <p:cond delay="200"/>
                                          </p:stCondLst>
                                        </p:cTn>
                                        <p:tgtEl>
                                          <p:spTgt spid="7"/>
                                        </p:tgtEl>
                                        <p:attrNameLst>
                                          <p:attrName>r</p:attrName>
                                        </p:attrNameLst>
                                      </p:cBhvr>
                                    </p:animRot>
                                    <p:animRot by="240000">
                                      <p:cBhvr>
                                        <p:cTn id="43" dur="200" fill="hold">
                                          <p:stCondLst>
                                            <p:cond delay="400"/>
                                          </p:stCondLst>
                                        </p:cTn>
                                        <p:tgtEl>
                                          <p:spTgt spid="7"/>
                                        </p:tgtEl>
                                        <p:attrNameLst>
                                          <p:attrName>r</p:attrName>
                                        </p:attrNameLst>
                                      </p:cBhvr>
                                    </p:animRot>
                                    <p:animRot by="-240000">
                                      <p:cBhvr>
                                        <p:cTn id="44" dur="200" fill="hold">
                                          <p:stCondLst>
                                            <p:cond delay="600"/>
                                          </p:stCondLst>
                                        </p:cTn>
                                        <p:tgtEl>
                                          <p:spTgt spid="7"/>
                                        </p:tgtEl>
                                        <p:attrNameLst>
                                          <p:attrName>r</p:attrName>
                                        </p:attrNameLst>
                                      </p:cBhvr>
                                    </p:animRot>
                                    <p:animRot by="120000">
                                      <p:cBhvr>
                                        <p:cTn id="45"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3"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Healthy Minds</a:t>
            </a:r>
          </a:p>
        </p:txBody>
      </p:sp>
      <p:sp>
        <p:nvSpPr>
          <p:cNvPr id="17" name="Pentagon 16"/>
          <p:cNvSpPr/>
          <p:nvPr/>
        </p:nvSpPr>
        <p:spPr>
          <a:xfrm>
            <a:off x="457198" y="1443718"/>
            <a:ext cx="5545668" cy="704396"/>
          </a:xfrm>
          <a:prstGeom prst="homePlate">
            <a:avLst/>
          </a:prstGeom>
          <a:solidFill>
            <a:srgbClr val="F08213"/>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b="1" dirty="0"/>
              <a:t>What can we do to help our minds be healthy?</a:t>
            </a:r>
          </a:p>
        </p:txBody>
      </p:sp>
      <p:sp>
        <p:nvSpPr>
          <p:cNvPr id="19" name="Pentagon 18"/>
          <p:cNvSpPr/>
          <p:nvPr/>
        </p:nvSpPr>
        <p:spPr>
          <a:xfrm>
            <a:off x="457197" y="2384707"/>
            <a:ext cx="2813129" cy="592913"/>
          </a:xfrm>
          <a:prstGeom prst="homePlate">
            <a:avLst/>
          </a:prstGeom>
          <a:solidFill>
            <a:srgbClr val="00A5E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keep active.</a:t>
            </a:r>
          </a:p>
        </p:txBody>
      </p:sp>
      <p:sp>
        <p:nvSpPr>
          <p:cNvPr id="21" name="Pentagon 20"/>
          <p:cNvSpPr/>
          <p:nvPr/>
        </p:nvSpPr>
        <p:spPr>
          <a:xfrm>
            <a:off x="457197" y="3174368"/>
            <a:ext cx="2996010" cy="592913"/>
          </a:xfrm>
          <a:prstGeom prst="homePlate">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eat healthily.</a:t>
            </a:r>
          </a:p>
        </p:txBody>
      </p:sp>
      <p:sp>
        <p:nvSpPr>
          <p:cNvPr id="22" name="Pentagon 21"/>
          <p:cNvSpPr/>
          <p:nvPr/>
        </p:nvSpPr>
        <p:spPr>
          <a:xfrm>
            <a:off x="457197" y="3964029"/>
            <a:ext cx="3593059" cy="592913"/>
          </a:xfrm>
          <a:prstGeom prst="homePlate">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drink enough water.</a:t>
            </a:r>
          </a:p>
        </p:txBody>
      </p:sp>
      <p:sp>
        <p:nvSpPr>
          <p:cNvPr id="23" name="Pentagon 22"/>
          <p:cNvSpPr/>
          <p:nvPr/>
        </p:nvSpPr>
        <p:spPr>
          <a:xfrm>
            <a:off x="457198" y="4753690"/>
            <a:ext cx="5545668" cy="592913"/>
          </a:xfrm>
          <a:prstGeom prst="homePlat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ask for help if something is troubling us.</a:t>
            </a:r>
          </a:p>
        </p:txBody>
      </p:sp>
      <p:sp>
        <p:nvSpPr>
          <p:cNvPr id="24" name="Pentagon 23"/>
          <p:cNvSpPr/>
          <p:nvPr/>
        </p:nvSpPr>
        <p:spPr>
          <a:xfrm>
            <a:off x="457197" y="5543351"/>
            <a:ext cx="5080002" cy="671225"/>
          </a:xfrm>
          <a:prstGeom prst="homePlate">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make sure we have time each day when we can be calm and quiet.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4586" y="3193946"/>
            <a:ext cx="1617819" cy="311477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2954" y="2476465"/>
            <a:ext cx="894197" cy="166104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1777" y="1439020"/>
            <a:ext cx="2126573" cy="136203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7893" y="2617562"/>
            <a:ext cx="1435951" cy="2056848"/>
          </a:xfrm>
          <a:prstGeom prst="rect">
            <a:avLst/>
          </a:prstGeom>
        </p:spPr>
      </p:pic>
      <p:pic>
        <p:nvPicPr>
          <p:cNvPr id="15" name="Whole Clas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190894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5276" y="1549544"/>
            <a:ext cx="970884" cy="254587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7133" y="1339667"/>
            <a:ext cx="1024118" cy="220024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0428" y="2096283"/>
            <a:ext cx="2383822" cy="254828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5735" y="3515460"/>
            <a:ext cx="2141538" cy="2852032"/>
          </a:xfrm>
          <a:prstGeom prst="rect">
            <a:avLst/>
          </a:prstGeom>
        </p:spPr>
      </p:pic>
      <p:sp>
        <p:nvSpPr>
          <p:cNvPr id="2" name="Title 1"/>
          <p:cNvSpPr>
            <a:spLocks noGrp="1"/>
          </p:cNvSpPr>
          <p:nvPr>
            <p:ph type="title"/>
          </p:nvPr>
        </p:nvSpPr>
        <p:spPr/>
        <p:txBody>
          <a:bodyPr/>
          <a:lstStyle/>
          <a:p>
            <a:r>
              <a:rPr lang="en-GB" dirty="0">
                <a:latin typeface="Twinkl" pitchFamily="2" charset="0"/>
              </a:rPr>
              <a:t>Healthy Minds</a:t>
            </a:r>
          </a:p>
        </p:txBody>
      </p:sp>
      <p:sp>
        <p:nvSpPr>
          <p:cNvPr id="3" name="Pentagon 2"/>
          <p:cNvSpPr/>
          <p:nvPr/>
        </p:nvSpPr>
        <p:spPr>
          <a:xfrm>
            <a:off x="457198" y="1339667"/>
            <a:ext cx="6286502" cy="592913"/>
          </a:xfrm>
          <a:prstGeom prst="homePlate">
            <a:avLst/>
          </a:prstGeom>
          <a:solidFill>
            <a:srgbClr val="F08213"/>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spend time each day doing something we love.</a:t>
            </a:r>
          </a:p>
        </p:txBody>
      </p:sp>
      <p:sp>
        <p:nvSpPr>
          <p:cNvPr id="4" name="Pentagon 3"/>
          <p:cNvSpPr/>
          <p:nvPr/>
        </p:nvSpPr>
        <p:spPr>
          <a:xfrm>
            <a:off x="457197" y="2069024"/>
            <a:ext cx="3429003" cy="592913"/>
          </a:xfrm>
          <a:prstGeom prst="homePlate">
            <a:avLst/>
          </a:prstGeom>
          <a:solidFill>
            <a:srgbClr val="00A5E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spend time outside.</a:t>
            </a:r>
          </a:p>
        </p:txBody>
      </p:sp>
      <p:sp>
        <p:nvSpPr>
          <p:cNvPr id="5" name="Pentagon 4"/>
          <p:cNvSpPr/>
          <p:nvPr/>
        </p:nvSpPr>
        <p:spPr>
          <a:xfrm>
            <a:off x="457197" y="2798381"/>
            <a:ext cx="2996010" cy="592913"/>
          </a:xfrm>
          <a:prstGeom prst="homePlate">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be creative. </a:t>
            </a:r>
          </a:p>
        </p:txBody>
      </p:sp>
      <p:sp>
        <p:nvSpPr>
          <p:cNvPr id="6" name="Pentagon 5"/>
          <p:cNvSpPr/>
          <p:nvPr/>
        </p:nvSpPr>
        <p:spPr>
          <a:xfrm>
            <a:off x="457197" y="4986452"/>
            <a:ext cx="5969003" cy="592913"/>
          </a:xfrm>
          <a:prstGeom prst="homePlate">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spend time with people who make us smile.</a:t>
            </a:r>
          </a:p>
        </p:txBody>
      </p:sp>
      <p:sp>
        <p:nvSpPr>
          <p:cNvPr id="7" name="Pentagon 6"/>
          <p:cNvSpPr/>
          <p:nvPr/>
        </p:nvSpPr>
        <p:spPr>
          <a:xfrm>
            <a:off x="457198" y="4257095"/>
            <a:ext cx="4800602" cy="592913"/>
          </a:xfrm>
          <a:prstGeom prst="homePlate">
            <a:avLst/>
          </a:prstGeom>
          <a:solidFill>
            <a:srgbClr val="8D358B"/>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make sure we get enough sleep.</a:t>
            </a:r>
          </a:p>
        </p:txBody>
      </p:sp>
      <p:sp>
        <p:nvSpPr>
          <p:cNvPr id="8" name="Pentagon 7"/>
          <p:cNvSpPr/>
          <p:nvPr/>
        </p:nvSpPr>
        <p:spPr>
          <a:xfrm>
            <a:off x="457197" y="3527738"/>
            <a:ext cx="2705103" cy="592913"/>
          </a:xfrm>
          <a:prstGeom prst="homePlate">
            <a:avLst/>
          </a:prstGeom>
          <a:solidFill>
            <a:srgbClr val="F08213"/>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help others.</a:t>
            </a:r>
          </a:p>
        </p:txBody>
      </p:sp>
      <p:sp>
        <p:nvSpPr>
          <p:cNvPr id="9" name="Pentagon 8"/>
          <p:cNvSpPr/>
          <p:nvPr/>
        </p:nvSpPr>
        <p:spPr>
          <a:xfrm>
            <a:off x="457197" y="5715812"/>
            <a:ext cx="6083303" cy="592913"/>
          </a:xfrm>
          <a:prstGeom prst="homePlate">
            <a:avLst/>
          </a:prstGeom>
          <a:solidFill>
            <a:srgbClr val="00A5E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tIns="108000" rIns="108000" bIns="108000" rtlCol="0" anchor="ctr"/>
          <a:lstStyle/>
          <a:p>
            <a:r>
              <a:rPr lang="en-GB" dirty="0"/>
              <a:t>We can remember we are special just the way we are.</a:t>
            </a:r>
          </a:p>
        </p:txBody>
      </p:sp>
      <p:pic>
        <p:nvPicPr>
          <p:cNvPr id="16" name="Whole Clas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3317818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Custom 2">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Lesson Presentation Template V4" id="{BB369500-6563-4633-A901-37D26BFB8F16}" vid="{5732CB1A-E63C-40B1-8651-804584F584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416</TotalTime>
  <Words>772</Words>
  <Application>Microsoft Macintosh PowerPoint</Application>
  <PresentationFormat>On-screen Show (4:3)</PresentationFormat>
  <Paragraphs>63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The Big Questions</vt:lpstr>
      <vt:lpstr>The Big Questions </vt:lpstr>
      <vt:lpstr>Healthy Bodies</vt:lpstr>
      <vt:lpstr>Healthy Bodies</vt:lpstr>
      <vt:lpstr>Healthy Minds</vt:lpstr>
      <vt:lpstr>Healthy Minds</vt:lpstr>
      <vt:lpstr>Healthy Minds</vt:lpstr>
      <vt:lpstr>Healthy Minds</vt:lpstr>
      <vt:lpstr>Task 1:</vt:lpstr>
      <vt:lpstr>Taking Positive Action</vt:lpstr>
      <vt:lpstr>Task 2:Positive Mental  Health Posters</vt:lpstr>
      <vt:lpstr>Helping Others</vt:lpstr>
      <vt:lpstr>Helping Others</vt:lpstr>
      <vt:lpstr>The Big Questions</vt:lpstr>
      <vt:lpstr>The Big Questions </vt:lpstr>
      <vt:lpstr>Wellbeing Journal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PSHE and Citizenship</dc:title>
  <dc:creator>Joseph Hayward</dc:creator>
  <cp:lastModifiedBy>Sarah Woodhouse</cp:lastModifiedBy>
  <cp:revision>50</cp:revision>
  <dcterms:created xsi:type="dcterms:W3CDTF">2019-10-08T11:56:20Z</dcterms:created>
  <dcterms:modified xsi:type="dcterms:W3CDTF">2021-01-29T19:25:58Z</dcterms:modified>
</cp:coreProperties>
</file>