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76" r:id="rId2"/>
    <p:sldId id="274" r:id="rId3"/>
    <p:sldId id="263" r:id="rId4"/>
    <p:sldId id="264" r:id="rId5"/>
    <p:sldId id="310" r:id="rId6"/>
    <p:sldId id="311" r:id="rId7"/>
    <p:sldId id="312" r:id="rId8"/>
    <p:sldId id="313" r:id="rId9"/>
    <p:sldId id="309" r:id="rId10"/>
    <p:sldId id="2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guide id="4" pos="5193" userDrawn="1">
          <p15:clr>
            <a:srgbClr val="A4A3A4"/>
          </p15:clr>
        </p15:guide>
        <p15:guide id="5" orient="horz" pos="3997" userDrawn="1">
          <p15:clr>
            <a:srgbClr val="A4A3A4"/>
          </p15:clr>
        </p15:guide>
        <p15:guide id="6" pos="5397" userDrawn="1">
          <p15:clr>
            <a:srgbClr val="A4A3A4"/>
          </p15:clr>
        </p15:guide>
        <p15:guide id="7" orient="horz" pos="368" userDrawn="1">
          <p15:clr>
            <a:srgbClr val="A4A3A4"/>
          </p15:clr>
        </p15:guide>
        <p15:guide id="8" pos="476" userDrawn="1">
          <p15:clr>
            <a:srgbClr val="A4A3A4"/>
          </p15:clr>
        </p15:guide>
        <p15:guide id="9" orient="horz" pos="504" userDrawn="1">
          <p15:clr>
            <a:srgbClr val="A4A3A4"/>
          </p15:clr>
        </p15:guide>
        <p15:guide id="10" orient="horz" pos="1162"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64A"/>
    <a:srgbClr val="0D253B"/>
    <a:srgbClr val="18456F"/>
    <a:srgbClr val="F7BB95"/>
    <a:srgbClr val="FFE001"/>
    <a:srgbClr val="2CB7BC"/>
    <a:srgbClr val="4DB1E3"/>
    <a:srgbClr val="18A0DB"/>
    <a:srgbClr val="32B3A2"/>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71" autoAdjust="0"/>
    <p:restoredTop sz="94953"/>
  </p:normalViewPr>
  <p:slideViewPr>
    <p:cSldViewPr snapToGrid="0" showGuides="1">
      <p:cViewPr varScale="1">
        <p:scale>
          <a:sx n="86" d="100"/>
          <a:sy n="86" d="100"/>
        </p:scale>
        <p:origin x="776" y="200"/>
      </p:cViewPr>
      <p:guideLst>
        <p:guide orient="horz" pos="2115"/>
        <p:guide pos="2880"/>
        <p:guide pos="5193"/>
        <p:guide orient="horz" pos="3997"/>
        <p:guide pos="5397"/>
        <p:guide orient="horz" pos="368"/>
        <p:guide pos="476"/>
        <p:guide orient="horz" pos="504"/>
        <p:guide orient="horz" pos="1162"/>
        <p:guide pos="5284"/>
      </p:guideLst>
    </p:cSldViewPr>
  </p:slideViewPr>
  <p:notesTextViewPr>
    <p:cViewPr>
      <p:scale>
        <a:sx n="3" d="2"/>
        <a:sy n="3" d="2"/>
      </p:scale>
      <p:origin x="0" y="0"/>
    </p:cViewPr>
  </p:notesTextViewPr>
  <p:sorterViewPr>
    <p:cViewPr>
      <p:scale>
        <a:sx n="100" d="100"/>
        <a:sy n="100" d="100"/>
      </p:scale>
      <p:origin x="0" y="-552"/>
    </p:cViewPr>
  </p:sorter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14852195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 id="2147483670"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5.jpeg"/><Relationship Id="rId10"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1C52D09-4AF4-4B12-B7B5-3D28CA8D2A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0063"/>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B1E3"/>
              </a:solidFill>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5 | Forces | Water Resistance | Lesson 4</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Forces</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explore the effects of water resistance.</a:t>
            </a: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the effects of water resistance.</a:t>
            </a:r>
          </a:p>
          <a:p>
            <a:r>
              <a:rPr lang="en-GB" dirty="0">
                <a:latin typeface="Twinkl" pitchFamily="50" charset="0"/>
              </a:rPr>
              <a:t>I can identify streamlined shapes.</a:t>
            </a:r>
          </a:p>
          <a:p>
            <a:r>
              <a:rPr lang="en-GB" dirty="0">
                <a:latin typeface="Twinkl" pitchFamily="50" charset="0"/>
              </a:rPr>
              <a:t>I can minimise the effects of water resistance on an object.</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Water Resistance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xmlns="" id="{99CF26F3-47C2-4515-A37F-73C5F254FCC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242" r="22496" b="35240"/>
          <a:stretch/>
        </p:blipFill>
        <p:spPr>
          <a:xfrm>
            <a:off x="755651" y="1629175"/>
            <a:ext cx="7632699" cy="4679550"/>
          </a:xfrm>
          <a:prstGeom prst="rect">
            <a:avLst/>
          </a:prstGeom>
        </p:spPr>
      </p:pic>
      <p:sp>
        <p:nvSpPr>
          <p:cNvPr id="21" name="Rectangle 20">
            <a:extLst>
              <a:ext uri="{FF2B5EF4-FFF2-40B4-BE49-F238E27FC236}">
                <a16:creationId xmlns:a16="http://schemas.microsoft.com/office/drawing/2014/main" xmlns="" id="{E575FCB5-7A06-479E-B113-2EFB5FEA8CCB}"/>
              </a:ext>
            </a:extLst>
          </p:cNvPr>
          <p:cNvSpPr/>
          <p:nvPr/>
        </p:nvSpPr>
        <p:spPr>
          <a:xfrm>
            <a:off x="755650" y="2634263"/>
            <a:ext cx="2710563" cy="2764465"/>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How does it feel to walk through deep water?</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Think of some words and phrases to describe the feeling.</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Share your ideas with the class.</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Water Resistance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xmlns="" id="{99CF26F3-47C2-4515-A37F-73C5F254FCC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853"/>
          <a:stretch/>
        </p:blipFill>
        <p:spPr>
          <a:xfrm>
            <a:off x="755650" y="1629175"/>
            <a:ext cx="7632700" cy="4679550"/>
          </a:xfrm>
          <a:prstGeom prst="rect">
            <a:avLst/>
          </a:prstGeom>
        </p:spPr>
      </p:pic>
      <p:sp>
        <p:nvSpPr>
          <p:cNvPr id="21" name="Rectangle 20">
            <a:extLst>
              <a:ext uri="{FF2B5EF4-FFF2-40B4-BE49-F238E27FC236}">
                <a16:creationId xmlns:a16="http://schemas.microsoft.com/office/drawing/2014/main" xmlns="" id="{E575FCB5-7A06-479E-B113-2EFB5FEA8CCB}"/>
              </a:ext>
            </a:extLst>
          </p:cNvPr>
          <p:cNvSpPr/>
          <p:nvPr/>
        </p:nvSpPr>
        <p:spPr>
          <a:xfrm>
            <a:off x="755650" y="1844675"/>
            <a:ext cx="5902325" cy="1108983"/>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If you have ever walked through water, you will have felt the effects of </a:t>
            </a:r>
            <a:r>
              <a:rPr lang="en-GB" altLang="en-US" b="1" dirty="0">
                <a:solidFill>
                  <a:schemeClr val="tx1"/>
                </a:solidFill>
              </a:rPr>
              <a:t>water resistance</a:t>
            </a:r>
            <a:r>
              <a:rPr lang="en-GB" altLang="en-US" dirty="0">
                <a:solidFill>
                  <a:schemeClr val="tx1"/>
                </a:solidFill>
              </a:rPr>
              <a:t> pushing against you.</a:t>
            </a:r>
          </a:p>
        </p:txBody>
      </p:sp>
      <p:pic>
        <p:nvPicPr>
          <p:cNvPr id="6" name="Picture 5">
            <a:extLst>
              <a:ext uri="{FF2B5EF4-FFF2-40B4-BE49-F238E27FC236}">
                <a16:creationId xmlns:a16="http://schemas.microsoft.com/office/drawing/2014/main" xmlns="" id="{580FA17D-5886-43EB-AF03-9D27B90070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8477" y="3429000"/>
            <a:ext cx="4738210" cy="2807514"/>
          </a:xfrm>
          <a:prstGeom prst="rect">
            <a:avLst/>
          </a:prstGeom>
        </p:spPr>
      </p:pic>
      <p:sp>
        <p:nvSpPr>
          <p:cNvPr id="23" name="Rectangle 22">
            <a:extLst>
              <a:ext uri="{FF2B5EF4-FFF2-40B4-BE49-F238E27FC236}">
                <a16:creationId xmlns:a16="http://schemas.microsoft.com/office/drawing/2014/main" xmlns="" id="{08B2392E-2CA3-4DC8-BB58-A2F38D2B877B}"/>
              </a:ext>
            </a:extLst>
          </p:cNvPr>
          <p:cNvSpPr/>
          <p:nvPr/>
        </p:nvSpPr>
        <p:spPr>
          <a:xfrm>
            <a:off x="755651" y="3265127"/>
            <a:ext cx="2654300" cy="2731953"/>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Whenever an object moves through water, it experiences the force of water resistance. Water resistance </a:t>
            </a:r>
            <a:r>
              <a:rPr lang="en-GB" altLang="en-US" b="1" dirty="0">
                <a:solidFill>
                  <a:schemeClr val="tx1"/>
                </a:solidFill>
              </a:rPr>
              <a:t>pushes</a:t>
            </a:r>
            <a:r>
              <a:rPr lang="en-GB" altLang="en-US" dirty="0">
                <a:solidFill>
                  <a:schemeClr val="tx1"/>
                </a:solidFill>
              </a:rPr>
              <a:t> against objects, making it hard for them to move through water.</a:t>
            </a:r>
          </a:p>
        </p:txBody>
      </p:sp>
      <p:sp>
        <p:nvSpPr>
          <p:cNvPr id="9" name="Arrow: Right 8">
            <a:extLst>
              <a:ext uri="{FF2B5EF4-FFF2-40B4-BE49-F238E27FC236}">
                <a16:creationId xmlns:a16="http://schemas.microsoft.com/office/drawing/2014/main" xmlns="" id="{C1CB288E-4F7B-4464-981B-50C1CC806CB6}"/>
              </a:ext>
            </a:extLst>
          </p:cNvPr>
          <p:cNvSpPr/>
          <p:nvPr/>
        </p:nvSpPr>
        <p:spPr>
          <a:xfrm rot="21103378">
            <a:off x="3819525" y="4038600"/>
            <a:ext cx="1685925" cy="38100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xmlns="" id="{6BF762C4-4EFD-4652-A7E5-1BB3B5899864}"/>
              </a:ext>
            </a:extLst>
          </p:cNvPr>
          <p:cNvSpPr/>
          <p:nvPr/>
        </p:nvSpPr>
        <p:spPr>
          <a:xfrm rot="9959325">
            <a:off x="6996980" y="3528103"/>
            <a:ext cx="904794" cy="38100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xmlns="" id="{E8460047-096B-4E23-ABC2-67B3768668C5}"/>
              </a:ext>
            </a:extLst>
          </p:cNvPr>
          <p:cNvSpPr txBox="1"/>
          <p:nvPr/>
        </p:nvSpPr>
        <p:spPr>
          <a:xfrm rot="21066291">
            <a:off x="3573553" y="3617765"/>
            <a:ext cx="1933170" cy="369332"/>
          </a:xfrm>
          <a:prstGeom prst="rect">
            <a:avLst/>
          </a:prstGeom>
          <a:noFill/>
        </p:spPr>
        <p:txBody>
          <a:bodyPr wrap="square" rtlCol="0">
            <a:spAutoFit/>
          </a:bodyPr>
          <a:lstStyle/>
          <a:p>
            <a:r>
              <a:rPr lang="en-GB" b="1" dirty="0">
                <a:ln>
                  <a:solidFill>
                    <a:sysClr val="windowText" lastClr="000000"/>
                  </a:solidFill>
                </a:ln>
                <a:solidFill>
                  <a:schemeClr val="bg1"/>
                </a:solidFill>
              </a:rPr>
              <a:t>swimmer’s force</a:t>
            </a:r>
          </a:p>
        </p:txBody>
      </p:sp>
      <p:sp>
        <p:nvSpPr>
          <p:cNvPr id="26" name="TextBox 25">
            <a:extLst>
              <a:ext uri="{FF2B5EF4-FFF2-40B4-BE49-F238E27FC236}">
                <a16:creationId xmlns:a16="http://schemas.microsoft.com/office/drawing/2014/main" xmlns="" id="{B4CAD7F6-4362-40CD-8954-045A2A49955B}"/>
              </a:ext>
            </a:extLst>
          </p:cNvPr>
          <p:cNvSpPr txBox="1"/>
          <p:nvPr/>
        </p:nvSpPr>
        <p:spPr>
          <a:xfrm rot="20924656">
            <a:off x="6386381" y="3104721"/>
            <a:ext cx="1933170"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water resistance</a:t>
            </a:r>
          </a:p>
        </p:txBody>
      </p:sp>
      <p:sp>
        <p:nvSpPr>
          <p:cNvPr id="27" name="Rectangle 26">
            <a:extLst>
              <a:ext uri="{FF2B5EF4-FFF2-40B4-BE49-F238E27FC236}">
                <a16:creationId xmlns:a16="http://schemas.microsoft.com/office/drawing/2014/main" xmlns="" id="{4B9853C6-1560-422C-B09E-7E3B6D399E72}"/>
              </a:ext>
            </a:extLst>
          </p:cNvPr>
          <p:cNvSpPr/>
          <p:nvPr/>
        </p:nvSpPr>
        <p:spPr>
          <a:xfrm>
            <a:off x="754538" y="3137719"/>
            <a:ext cx="2654300" cy="2986767"/>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dirty="0">
                <a:solidFill>
                  <a:schemeClr val="tx1"/>
                </a:solidFill>
              </a:rPr>
              <a:t>However, this also helps you to swim, as when you push against the water with your hands, the water resistance pushes back and helps you to move forward, like using oars to push against the water to row a boat.</a:t>
            </a:r>
            <a:endParaRPr lang="en-GB" altLang="en-US" dirty="0">
              <a:solidFill>
                <a:schemeClr val="tx1"/>
              </a:solidFill>
            </a:endParaRPr>
          </a:p>
        </p:txBody>
      </p:sp>
    </p:spTree>
    <p:extLst>
      <p:ext uri="{BB962C8B-B14F-4D97-AF65-F5344CB8AC3E}">
        <p14:creationId xmlns:p14="http://schemas.microsoft.com/office/powerpoint/2010/main" val="142008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1" nodeType="clickEffect">
                                  <p:stCondLst>
                                    <p:cond delay="0"/>
                                  </p:stCondLst>
                                  <p:childTnLst>
                                    <p:animEffect transition="out" filter="wipe(right)">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3" grpId="1"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9CF26F3-47C2-4515-A37F-73C5F254FC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936"/>
          <a:stretch/>
        </p:blipFill>
        <p:spPr>
          <a:xfrm flipH="1">
            <a:off x="755650" y="1609725"/>
            <a:ext cx="7632702" cy="4699000"/>
          </a:xfrm>
          <a:prstGeom prst="rect">
            <a:avLst/>
          </a:prstGeom>
        </p:spPr>
      </p:pic>
      <p:pic>
        <p:nvPicPr>
          <p:cNvPr id="3" name="Picture 2">
            <a:extLst>
              <a:ext uri="{FF2B5EF4-FFF2-40B4-BE49-F238E27FC236}">
                <a16:creationId xmlns:a16="http://schemas.microsoft.com/office/drawing/2014/main" xmlns="" id="{13CD3835-A0E9-469A-ABFE-0B4E82F6973C}"/>
              </a:ext>
            </a:extLst>
          </p:cNvPr>
          <p:cNvPicPr>
            <a:picLocks noChangeAspect="1"/>
          </p:cNvPicPr>
          <p:nvPr/>
        </p:nvPicPr>
        <p:blipFill rotWithShape="1">
          <a:blip r:embed="rId3">
            <a:extLst>
              <a:ext uri="{28A0092B-C50C-407E-A947-70E740481C1C}">
                <a14:useLocalDpi xmlns:a14="http://schemas.microsoft.com/office/drawing/2010/main" val="0"/>
              </a:ext>
            </a:extLst>
          </a:blip>
          <a:srcRect r="22188"/>
          <a:stretch/>
        </p:blipFill>
        <p:spPr>
          <a:xfrm>
            <a:off x="866774" y="2514600"/>
            <a:ext cx="7521575" cy="3253195"/>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Streamlined Shapes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1" name="Rectangle 20">
            <a:extLst>
              <a:ext uri="{FF2B5EF4-FFF2-40B4-BE49-F238E27FC236}">
                <a16:creationId xmlns:a16="http://schemas.microsoft.com/office/drawing/2014/main" xmlns="" id="{E575FCB5-7A06-479E-B113-2EFB5FEA8CCB}"/>
              </a:ext>
            </a:extLst>
          </p:cNvPr>
          <p:cNvSpPr/>
          <p:nvPr/>
        </p:nvSpPr>
        <p:spPr>
          <a:xfrm>
            <a:off x="4762499" y="3578225"/>
            <a:ext cx="3625851" cy="1108983"/>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buFont typeface="Arial" panose="020B0604020202020204" pitchFamily="34" charset="0"/>
              <a:buNone/>
            </a:pPr>
            <a:r>
              <a:rPr lang="en-GB" altLang="en-US" dirty="0">
                <a:solidFill>
                  <a:schemeClr val="tx1"/>
                </a:solidFill>
              </a:rPr>
              <a:t>It is possible to reduce the effects of water and air resistance. </a:t>
            </a:r>
          </a:p>
        </p:txBody>
      </p:sp>
      <p:sp>
        <p:nvSpPr>
          <p:cNvPr id="23" name="Rectangle 22">
            <a:extLst>
              <a:ext uri="{FF2B5EF4-FFF2-40B4-BE49-F238E27FC236}">
                <a16:creationId xmlns:a16="http://schemas.microsoft.com/office/drawing/2014/main" xmlns="" id="{08B2392E-2CA3-4DC8-BB58-A2F38D2B877B}"/>
              </a:ext>
            </a:extLst>
          </p:cNvPr>
          <p:cNvSpPr/>
          <p:nvPr/>
        </p:nvSpPr>
        <p:spPr>
          <a:xfrm>
            <a:off x="4762499" y="4814434"/>
            <a:ext cx="3625851" cy="1178787"/>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buFont typeface="Arial" panose="020B0604020202020204" pitchFamily="34" charset="0"/>
              <a:buNone/>
            </a:pPr>
            <a:r>
              <a:rPr lang="en-GB" altLang="en-US" dirty="0">
                <a:solidFill>
                  <a:schemeClr val="tx1"/>
                </a:solidFill>
              </a:rPr>
              <a:t>Objects that do not experience much water or air resistance are described as </a:t>
            </a:r>
            <a:r>
              <a:rPr lang="en-GB" altLang="en-US" b="1" dirty="0">
                <a:solidFill>
                  <a:schemeClr val="tx1"/>
                </a:solidFill>
              </a:rPr>
              <a:t>streamlined</a:t>
            </a:r>
            <a:r>
              <a:rPr lang="en-GB" altLang="en-US" dirty="0">
                <a:solidFill>
                  <a:schemeClr val="tx1"/>
                </a:solidFill>
              </a:rPr>
              <a:t>.</a:t>
            </a:r>
          </a:p>
        </p:txBody>
      </p:sp>
    </p:spTree>
    <p:extLst>
      <p:ext uri="{BB962C8B-B14F-4D97-AF65-F5344CB8AC3E}">
        <p14:creationId xmlns:p14="http://schemas.microsoft.com/office/powerpoint/2010/main" val="20743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9CF26F3-47C2-4515-A37F-73C5F254FC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66"/>
          <a:stretch/>
        </p:blipFill>
        <p:spPr>
          <a:xfrm flipH="1">
            <a:off x="755650" y="1856223"/>
            <a:ext cx="7632700" cy="4452501"/>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Streamlined Shapes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1" name="Rectangle 20">
            <a:extLst>
              <a:ext uri="{FF2B5EF4-FFF2-40B4-BE49-F238E27FC236}">
                <a16:creationId xmlns:a16="http://schemas.microsoft.com/office/drawing/2014/main" xmlns="" id="{E575FCB5-7A06-479E-B113-2EFB5FEA8CCB}"/>
              </a:ext>
            </a:extLst>
          </p:cNvPr>
          <p:cNvSpPr/>
          <p:nvPr/>
        </p:nvSpPr>
        <p:spPr>
          <a:xfrm>
            <a:off x="755650" y="1609047"/>
            <a:ext cx="7632700" cy="44625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This aeroplane is </a:t>
            </a:r>
            <a:r>
              <a:rPr lang="en-GB" altLang="en-US" b="1" dirty="0">
                <a:solidFill>
                  <a:schemeClr val="tx1"/>
                </a:solidFill>
              </a:rPr>
              <a:t>streamlined</a:t>
            </a:r>
            <a:r>
              <a:rPr lang="en-GB" altLang="en-US" dirty="0">
                <a:solidFill>
                  <a:schemeClr val="tx1"/>
                </a:solidFill>
              </a:rPr>
              <a:t>.</a:t>
            </a:r>
          </a:p>
        </p:txBody>
      </p:sp>
      <p:pic>
        <p:nvPicPr>
          <p:cNvPr id="3" name="Picture 2">
            <a:extLst>
              <a:ext uri="{FF2B5EF4-FFF2-40B4-BE49-F238E27FC236}">
                <a16:creationId xmlns:a16="http://schemas.microsoft.com/office/drawing/2014/main" xmlns="" id="{D1854F1D-0138-4138-95C4-3F0A7C4D51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2617" y="2789207"/>
            <a:ext cx="5438765" cy="2098862"/>
          </a:xfrm>
          <a:prstGeom prst="rect">
            <a:avLst/>
          </a:prstGeom>
        </p:spPr>
      </p:pic>
      <p:grpSp>
        <p:nvGrpSpPr>
          <p:cNvPr id="7" name="Group 6">
            <a:extLst>
              <a:ext uri="{FF2B5EF4-FFF2-40B4-BE49-F238E27FC236}">
                <a16:creationId xmlns:a16="http://schemas.microsoft.com/office/drawing/2014/main" xmlns="" id="{9F2861EE-90CE-4F96-9D3A-CED11AE80ADE}"/>
              </a:ext>
            </a:extLst>
          </p:cNvPr>
          <p:cNvGrpSpPr/>
          <p:nvPr/>
        </p:nvGrpSpPr>
        <p:grpSpPr>
          <a:xfrm>
            <a:off x="1422055" y="4725540"/>
            <a:ext cx="1548610" cy="1757076"/>
            <a:chOff x="1422055" y="4725540"/>
            <a:chExt cx="1548610" cy="1757076"/>
          </a:xfrm>
        </p:grpSpPr>
        <p:sp>
          <p:nvSpPr>
            <p:cNvPr id="5" name="Arc 4">
              <a:extLst>
                <a:ext uri="{FF2B5EF4-FFF2-40B4-BE49-F238E27FC236}">
                  <a16:creationId xmlns:a16="http://schemas.microsoft.com/office/drawing/2014/main" xmlns="" id="{BF2A3C00-74A8-4F02-96E9-9369BDBC0DBA}"/>
                </a:ext>
              </a:extLst>
            </p:cNvPr>
            <p:cNvSpPr/>
            <p:nvPr/>
          </p:nvSpPr>
          <p:spPr>
            <a:xfrm rot="13956861">
              <a:off x="1317822" y="4829773"/>
              <a:ext cx="1757076" cy="1548610"/>
            </a:xfrm>
            <a:prstGeom prst="arc">
              <a:avLst/>
            </a:prstGeom>
            <a:ln w="57150">
              <a:solidFill>
                <a:srgbClr val="F086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Isosceles Triangle 5">
              <a:extLst>
                <a:ext uri="{FF2B5EF4-FFF2-40B4-BE49-F238E27FC236}">
                  <a16:creationId xmlns:a16="http://schemas.microsoft.com/office/drawing/2014/main" xmlns="" id="{229FED34-34FD-46A5-8BF5-B22671AEE9DF}"/>
                </a:ext>
              </a:extLst>
            </p:cNvPr>
            <p:cNvSpPr/>
            <p:nvPr/>
          </p:nvSpPr>
          <p:spPr>
            <a:xfrm rot="3054446">
              <a:off x="1562100" y="4772025"/>
              <a:ext cx="266293" cy="229563"/>
            </a:xfrm>
            <a:prstGeom prst="triangle">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xmlns="" id="{1A97FF45-C4B3-4FF9-98D4-1AFC72AFEB0F}"/>
              </a:ext>
            </a:extLst>
          </p:cNvPr>
          <p:cNvGrpSpPr/>
          <p:nvPr/>
        </p:nvGrpSpPr>
        <p:grpSpPr>
          <a:xfrm flipH="1">
            <a:off x="3084225" y="3701976"/>
            <a:ext cx="2019301" cy="2344545"/>
            <a:chOff x="1422055" y="4725540"/>
            <a:chExt cx="1548610" cy="1757076"/>
          </a:xfrm>
        </p:grpSpPr>
        <p:sp>
          <p:nvSpPr>
            <p:cNvPr id="27" name="Arc 26">
              <a:extLst>
                <a:ext uri="{FF2B5EF4-FFF2-40B4-BE49-F238E27FC236}">
                  <a16:creationId xmlns:a16="http://schemas.microsoft.com/office/drawing/2014/main" xmlns="" id="{5E177E44-3574-40CA-8983-65F13F369590}"/>
                </a:ext>
              </a:extLst>
            </p:cNvPr>
            <p:cNvSpPr/>
            <p:nvPr/>
          </p:nvSpPr>
          <p:spPr>
            <a:xfrm rot="13956861">
              <a:off x="1317822" y="4829773"/>
              <a:ext cx="1757076" cy="1548610"/>
            </a:xfrm>
            <a:prstGeom prst="arc">
              <a:avLst/>
            </a:prstGeom>
            <a:ln w="57150">
              <a:solidFill>
                <a:srgbClr val="F086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xmlns="" id="{EB648037-EC97-4A39-98AC-27EBBD760273}"/>
                </a:ext>
              </a:extLst>
            </p:cNvPr>
            <p:cNvSpPr/>
            <p:nvPr/>
          </p:nvSpPr>
          <p:spPr>
            <a:xfrm rot="3054446">
              <a:off x="1572812" y="4792608"/>
              <a:ext cx="214414" cy="184839"/>
            </a:xfrm>
            <a:prstGeom prst="triangle">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ctangle 22">
            <a:extLst>
              <a:ext uri="{FF2B5EF4-FFF2-40B4-BE49-F238E27FC236}">
                <a16:creationId xmlns:a16="http://schemas.microsoft.com/office/drawing/2014/main" xmlns="" id="{08B2392E-2CA3-4DC8-BB58-A2F38D2B877B}"/>
              </a:ext>
            </a:extLst>
          </p:cNvPr>
          <p:cNvSpPr/>
          <p:nvPr/>
        </p:nvSpPr>
        <p:spPr>
          <a:xfrm>
            <a:off x="755650" y="5274640"/>
            <a:ext cx="5217311" cy="85446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Its nose is </a:t>
            </a:r>
            <a:r>
              <a:rPr lang="en-GB" altLang="en-US" b="1" dirty="0">
                <a:solidFill>
                  <a:schemeClr val="tx1"/>
                </a:solidFill>
              </a:rPr>
              <a:t>pointed</a:t>
            </a:r>
            <a:r>
              <a:rPr lang="en-GB" altLang="en-US" dirty="0">
                <a:solidFill>
                  <a:schemeClr val="tx1"/>
                </a:solidFill>
              </a:rPr>
              <a:t> so that it can cut through the air, and it has a </a:t>
            </a:r>
            <a:r>
              <a:rPr lang="en-GB" altLang="en-US" b="1" dirty="0">
                <a:solidFill>
                  <a:schemeClr val="tx1"/>
                </a:solidFill>
              </a:rPr>
              <a:t>smooth, low, curved back </a:t>
            </a:r>
            <a:r>
              <a:rPr lang="en-GB" altLang="en-US" dirty="0">
                <a:solidFill>
                  <a:schemeClr val="tx1"/>
                </a:solidFill>
              </a:rPr>
              <a:t>to allow the air to flow over and around it.</a:t>
            </a:r>
          </a:p>
        </p:txBody>
      </p:sp>
      <p:sp>
        <p:nvSpPr>
          <p:cNvPr id="25" name="Rectangle 24">
            <a:extLst>
              <a:ext uri="{FF2B5EF4-FFF2-40B4-BE49-F238E27FC236}">
                <a16:creationId xmlns:a16="http://schemas.microsoft.com/office/drawing/2014/main" xmlns="" id="{03C66486-192D-419D-8E07-2CF41A3A8DFA}"/>
              </a:ext>
            </a:extLst>
          </p:cNvPr>
          <p:cNvSpPr/>
          <p:nvPr/>
        </p:nvSpPr>
        <p:spPr>
          <a:xfrm>
            <a:off x="755650" y="5274640"/>
            <a:ext cx="4200845" cy="85446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It does not create much </a:t>
            </a:r>
            <a:r>
              <a:rPr lang="en-GB" altLang="en-US" b="1" dirty="0">
                <a:solidFill>
                  <a:schemeClr val="tx1"/>
                </a:solidFill>
              </a:rPr>
              <a:t>air resistance</a:t>
            </a:r>
            <a:r>
              <a:rPr lang="en-GB" altLang="en-US" dirty="0">
                <a:solidFill>
                  <a:schemeClr val="tx1"/>
                </a:solidFill>
              </a:rPr>
              <a:t> so it can move through the air easily.</a:t>
            </a:r>
          </a:p>
        </p:txBody>
      </p:sp>
    </p:spTree>
    <p:extLst>
      <p:ext uri="{BB962C8B-B14F-4D97-AF65-F5344CB8AC3E}">
        <p14:creationId xmlns:p14="http://schemas.microsoft.com/office/powerpoint/2010/main" val="34970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4"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25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2" fill="hold" grpId="1" nodeType="clickEffect">
                                  <p:stCondLst>
                                    <p:cond delay="0"/>
                                  </p:stCondLst>
                                  <p:childTnLst>
                                    <p:animEffect transition="out" filter="wipe(right)">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9CF26F3-47C2-4515-A37F-73C5F254FC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875" b="1317"/>
          <a:stretch/>
        </p:blipFill>
        <p:spPr>
          <a:xfrm>
            <a:off x="755650" y="2055302"/>
            <a:ext cx="7632696" cy="4253423"/>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Streamlined Shapes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1" name="Rectangle 20">
            <a:extLst>
              <a:ext uri="{FF2B5EF4-FFF2-40B4-BE49-F238E27FC236}">
                <a16:creationId xmlns:a16="http://schemas.microsoft.com/office/drawing/2014/main" xmlns="" id="{E575FCB5-7A06-479E-B113-2EFB5FEA8CCB}"/>
              </a:ext>
            </a:extLst>
          </p:cNvPr>
          <p:cNvSpPr/>
          <p:nvPr/>
        </p:nvSpPr>
        <p:spPr>
          <a:xfrm>
            <a:off x="755650" y="1609047"/>
            <a:ext cx="7632700" cy="44625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This shark is </a:t>
            </a:r>
            <a:r>
              <a:rPr lang="en-GB" altLang="en-US" b="1" dirty="0">
                <a:solidFill>
                  <a:schemeClr val="tx1"/>
                </a:solidFill>
              </a:rPr>
              <a:t>streamlined</a:t>
            </a:r>
            <a:r>
              <a:rPr lang="en-GB" altLang="en-US" dirty="0">
                <a:solidFill>
                  <a:schemeClr val="tx1"/>
                </a:solidFill>
              </a:rPr>
              <a:t>.</a:t>
            </a:r>
          </a:p>
        </p:txBody>
      </p:sp>
      <p:cxnSp>
        <p:nvCxnSpPr>
          <p:cNvPr id="5" name="Straight Arrow Connector 4">
            <a:extLst>
              <a:ext uri="{FF2B5EF4-FFF2-40B4-BE49-F238E27FC236}">
                <a16:creationId xmlns:a16="http://schemas.microsoft.com/office/drawing/2014/main" xmlns="" id="{9C9FEF84-1ACA-4E68-AF48-654E362D2820}"/>
              </a:ext>
            </a:extLst>
          </p:cNvPr>
          <p:cNvCxnSpPr>
            <a:cxnSpLocks/>
          </p:cNvCxnSpPr>
          <p:nvPr/>
        </p:nvCxnSpPr>
        <p:spPr>
          <a:xfrm flipV="1">
            <a:off x="5694749" y="3158559"/>
            <a:ext cx="2001451" cy="2254816"/>
          </a:xfrm>
          <a:prstGeom prst="straightConnector1">
            <a:avLst/>
          </a:prstGeom>
          <a:ln w="76200">
            <a:solidFill>
              <a:srgbClr val="F0864A"/>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029E9A62-0D8A-4972-A9A2-0199C8B605CE}"/>
              </a:ext>
            </a:extLst>
          </p:cNvPr>
          <p:cNvCxnSpPr>
            <a:cxnSpLocks/>
          </p:cNvCxnSpPr>
          <p:nvPr/>
        </p:nvCxnSpPr>
        <p:spPr>
          <a:xfrm flipH="1" flipV="1">
            <a:off x="5268287" y="2574847"/>
            <a:ext cx="1351588" cy="1804443"/>
          </a:xfrm>
          <a:prstGeom prst="straightConnector1">
            <a:avLst/>
          </a:prstGeom>
          <a:ln w="76200">
            <a:solidFill>
              <a:srgbClr val="F0864A"/>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08B2392E-2CA3-4DC8-BB58-A2F38D2B877B}"/>
              </a:ext>
            </a:extLst>
          </p:cNvPr>
          <p:cNvSpPr/>
          <p:nvPr/>
        </p:nvSpPr>
        <p:spPr>
          <a:xfrm>
            <a:off x="755650" y="5274640"/>
            <a:ext cx="5217311" cy="85446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It has a </a:t>
            </a:r>
            <a:r>
              <a:rPr lang="en-GB" altLang="en-US" b="1" dirty="0">
                <a:solidFill>
                  <a:schemeClr val="tx1"/>
                </a:solidFill>
              </a:rPr>
              <a:t>pointed</a:t>
            </a:r>
            <a:r>
              <a:rPr lang="en-GB" altLang="en-US" dirty="0">
                <a:solidFill>
                  <a:schemeClr val="tx1"/>
                </a:solidFill>
              </a:rPr>
              <a:t> nose to cut through the water, and a </a:t>
            </a:r>
            <a:r>
              <a:rPr lang="en-GB" altLang="en-US" b="1" dirty="0">
                <a:solidFill>
                  <a:schemeClr val="tx1"/>
                </a:solidFill>
              </a:rPr>
              <a:t>smooth, low, curved back </a:t>
            </a:r>
            <a:r>
              <a:rPr lang="en-GB" altLang="en-US" dirty="0">
                <a:solidFill>
                  <a:schemeClr val="tx1"/>
                </a:solidFill>
              </a:rPr>
              <a:t>to allow the water to flow over and around it.</a:t>
            </a:r>
          </a:p>
        </p:txBody>
      </p:sp>
      <p:sp>
        <p:nvSpPr>
          <p:cNvPr id="25" name="Rectangle 24">
            <a:extLst>
              <a:ext uri="{FF2B5EF4-FFF2-40B4-BE49-F238E27FC236}">
                <a16:creationId xmlns:a16="http://schemas.microsoft.com/office/drawing/2014/main" xmlns="" id="{03C66486-192D-419D-8E07-2CF41A3A8DFA}"/>
              </a:ext>
            </a:extLst>
          </p:cNvPr>
          <p:cNvSpPr/>
          <p:nvPr/>
        </p:nvSpPr>
        <p:spPr>
          <a:xfrm>
            <a:off x="755650" y="5274640"/>
            <a:ext cx="4512636" cy="85446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It does not create much </a:t>
            </a:r>
            <a:r>
              <a:rPr lang="en-GB" altLang="en-US" b="1" dirty="0">
                <a:solidFill>
                  <a:schemeClr val="tx1"/>
                </a:solidFill>
              </a:rPr>
              <a:t>water resistance </a:t>
            </a:r>
            <a:r>
              <a:rPr lang="en-GB" altLang="en-US" dirty="0">
                <a:solidFill>
                  <a:schemeClr val="tx1"/>
                </a:solidFill>
              </a:rPr>
              <a:t>so it can move through the water quickly.</a:t>
            </a:r>
          </a:p>
        </p:txBody>
      </p:sp>
    </p:spTree>
    <p:extLst>
      <p:ext uri="{BB962C8B-B14F-4D97-AF65-F5344CB8AC3E}">
        <p14:creationId xmlns:p14="http://schemas.microsoft.com/office/powerpoint/2010/main" val="16489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15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1" nodeType="clickEffect">
                                  <p:stCondLst>
                                    <p:cond delay="0"/>
                                  </p:stCondLst>
                                  <p:childTnLst>
                                    <p:animEffect transition="out" filter="wipe(right)">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explore the effects of water resistance.</a:t>
            </a: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the effects of water resistance.</a:t>
            </a:r>
          </a:p>
          <a:p>
            <a:r>
              <a:rPr lang="en-GB" dirty="0">
                <a:latin typeface="Twinkl" pitchFamily="50" charset="0"/>
              </a:rPr>
              <a:t>I can identify streamlined shapes.</a:t>
            </a:r>
          </a:p>
          <a:p>
            <a:r>
              <a:rPr lang="en-GB" dirty="0">
                <a:latin typeface="Twinkl" pitchFamily="50" charset="0"/>
              </a:rPr>
              <a:t>I can minimise the effects of water resistance on an object.</a:t>
            </a:r>
          </a:p>
        </p:txBody>
      </p:sp>
      <p:pic>
        <p:nvPicPr>
          <p:cNvPr id="8" name="Picture 7">
            <a:extLst>
              <a:ext uri="{FF2B5EF4-FFF2-40B4-BE49-F238E27FC236}">
                <a16:creationId xmlns:a16="http://schemas.microsoft.com/office/drawing/2014/main" xmlns="" id="{666B5763-C2E8-4C6E-8E40-9163D1E08D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20400" y="773886"/>
            <a:ext cx="864000" cy="864000"/>
          </a:xfrm>
          <a:prstGeom prst="rect">
            <a:avLst/>
          </a:prstGeom>
        </p:spPr>
      </p:pic>
    </p:spTree>
    <p:extLst>
      <p:ext uri="{BB962C8B-B14F-4D97-AF65-F5344CB8AC3E}">
        <p14:creationId xmlns:p14="http://schemas.microsoft.com/office/powerpoint/2010/main" val="3297391299"/>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754</TotalTime>
  <Words>369</Words>
  <Application>Microsoft Macintosh PowerPoint</Application>
  <PresentationFormat>On-screen Show (4:3)</PresentationFormat>
  <Paragraphs>43</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Twinkl</vt:lpstr>
      <vt:lpstr>Arial</vt:lpstr>
      <vt:lpstr>Tuffy</vt:lpstr>
      <vt:lpstr>Calibri</vt:lpstr>
      <vt:lpstr>Tuffy-TTF</vt:lpstr>
      <vt:lpstr>Sassoon Infant Rg</vt:lpstr>
      <vt:lpstr>Office Theme</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Riglar</dc:creator>
  <cp:lastModifiedBy>Microsoft Office User</cp:lastModifiedBy>
  <cp:revision>228</cp:revision>
  <dcterms:created xsi:type="dcterms:W3CDTF">2019-03-20T11:43:57Z</dcterms:created>
  <dcterms:modified xsi:type="dcterms:W3CDTF">2021-02-05T16:26:49Z</dcterms:modified>
</cp:coreProperties>
</file>