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8"/>
  </p:notesMasterIdLst>
  <p:handoutMasterIdLst>
    <p:handoutMasterId r:id="rId19"/>
  </p:handoutMasterIdLst>
  <p:sldIdLst>
    <p:sldId id="258" r:id="rId2"/>
    <p:sldId id="277" r:id="rId3"/>
    <p:sldId id="268" r:id="rId4"/>
    <p:sldId id="279" r:id="rId5"/>
    <p:sldId id="280" r:id="rId6"/>
    <p:sldId id="281" r:id="rId7"/>
    <p:sldId id="282" r:id="rId8"/>
    <p:sldId id="283" r:id="rId9"/>
    <p:sldId id="284" r:id="rId10"/>
    <p:sldId id="285" r:id="rId11"/>
    <p:sldId id="286" r:id="rId12"/>
    <p:sldId id="287" r:id="rId13"/>
    <p:sldId id="289" r:id="rId14"/>
    <p:sldId id="288" r:id="rId15"/>
    <p:sldId id="278" r:id="rId16"/>
    <p:sldId id="290" r:id="rId17"/>
  </p:sldIdLst>
  <p:sldSz cx="17640300" cy="8820150"/>
  <p:notesSz cx="6858000" cy="9144000"/>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55"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48" d="100"/>
          <a:sy n="48" d="100"/>
        </p:scale>
        <p:origin x="-112" y="-168"/>
      </p:cViewPr>
      <p:guideLst>
        <p:guide orient="horz" pos="2665"/>
        <p:guide orient="horz" pos="5111"/>
        <p:guide orient="horz" pos="309"/>
        <p:guide orient="horz" pos="514"/>
        <p:guide orient="horz" pos="4918"/>
        <p:guide pos="5556"/>
        <p:guide pos="398"/>
        <p:guide pos="10682"/>
        <p:guide pos="607"/>
        <p:guide pos="10455"/>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26/02/21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extLst>
      <p:ext uri="{BB962C8B-B14F-4D97-AF65-F5344CB8AC3E}">
        <p14:creationId xmlns:p14="http://schemas.microsoft.com/office/powerpoint/2010/main" val="1868734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26/02/21</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extLst>
      <p:ext uri="{BB962C8B-B14F-4D97-AF65-F5344CB8AC3E}">
        <p14:creationId xmlns:p14="http://schemas.microsoft.com/office/powerpoint/2010/main" val="1875798296"/>
      </p:ext>
    </p:extLst>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26/02/21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26/02/21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26/02/21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26/02/21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26/02/21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26/02/21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26/02/21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26/02/21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26/02/21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26/02/21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26/02/21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26/02/21</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1259448" y="700088"/>
            <a:ext cx="3124293"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 sun started to set, </a:t>
            </a:r>
          </a:p>
          <a:p>
            <a:r>
              <a:rPr lang="en-GB" altLang="en-US" sz="2000" dirty="0">
                <a:latin typeface="Twinkl" pitchFamily="2" charset="0"/>
              </a:rPr>
              <a:t>it was time for </a:t>
            </a:r>
            <a:r>
              <a:rPr lang="en-GB" altLang="en-US" sz="2000" dirty="0" err="1">
                <a:latin typeface="Twinkl" pitchFamily="2" charset="0"/>
              </a:rPr>
              <a:t>Iftar</a:t>
            </a:r>
            <a:r>
              <a:rPr lang="en-GB" altLang="en-US" sz="2000" dirty="0">
                <a:latin typeface="Twinkl" pitchFamily="2" charset="0"/>
              </a:rPr>
              <a:t>. Mum, Dad and </a:t>
            </a:r>
            <a:r>
              <a:rPr lang="en-GB" altLang="en-US" sz="2000" dirty="0" err="1">
                <a:latin typeface="Twinkl" pitchFamily="2" charset="0"/>
              </a:rPr>
              <a:t>Zenab</a:t>
            </a:r>
            <a:r>
              <a:rPr lang="en-GB" altLang="en-US" sz="2000" dirty="0">
                <a:latin typeface="Twinkl" pitchFamily="2" charset="0"/>
              </a:rPr>
              <a:t> broke their fast with dates and water. </a:t>
            </a:r>
          </a:p>
        </p:txBody>
      </p:sp>
      <p:sp>
        <p:nvSpPr>
          <p:cNvPr id="7" name="Rectangle 4"/>
          <p:cNvSpPr>
            <a:spLocks noChangeArrowheads="1"/>
          </p:cNvSpPr>
          <p:nvPr/>
        </p:nvSpPr>
        <p:spPr bwMode="auto">
          <a:xfrm>
            <a:off x="10292977" y="700088"/>
            <a:ext cx="49806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went upstairs and got ready for bed. </a:t>
            </a:r>
          </a:p>
        </p:txBody>
      </p:sp>
      <p:sp>
        <p:nvSpPr>
          <p:cNvPr id="8" name="Rectangle 4"/>
          <p:cNvSpPr>
            <a:spLocks noChangeArrowheads="1"/>
          </p:cNvSpPr>
          <p:nvPr/>
        </p:nvSpPr>
        <p:spPr bwMode="auto">
          <a:xfrm>
            <a:off x="10212295" y="6601469"/>
            <a:ext cx="60885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no,’ she thought. ‘I’ve been so busy, I forgot to find someone to give my money to!’ She settled down to sleep feeling disappointed.</a:t>
            </a:r>
          </a:p>
        </p:txBody>
      </p:sp>
      <p:sp>
        <p:nvSpPr>
          <p:cNvPr id="10" name="Rectangle 4"/>
          <p:cNvSpPr>
            <a:spLocks noChangeArrowheads="1"/>
          </p:cNvSpPr>
          <p:nvPr/>
        </p:nvSpPr>
        <p:spPr bwMode="auto">
          <a:xfrm>
            <a:off x="3993683" y="3829407"/>
            <a:ext cx="312429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Then, the family said the </a:t>
            </a:r>
            <a:r>
              <a:rPr lang="en-GB" altLang="en-US" sz="2000" dirty="0" err="1">
                <a:latin typeface="Twinkl" pitchFamily="2" charset="0"/>
              </a:rPr>
              <a:t>Maghrib</a:t>
            </a:r>
            <a:r>
              <a:rPr lang="en-GB" altLang="en-US" sz="2000" dirty="0">
                <a:latin typeface="Twinkl" pitchFamily="2" charset="0"/>
              </a:rPr>
              <a:t> prayer together.</a:t>
            </a:r>
          </a:p>
        </p:txBody>
      </p:sp>
      <p:sp>
        <p:nvSpPr>
          <p:cNvPr id="11" name="Rectangle 4"/>
          <p:cNvSpPr>
            <a:spLocks noChangeArrowheads="1"/>
          </p:cNvSpPr>
          <p:nvPr/>
        </p:nvSpPr>
        <p:spPr bwMode="auto">
          <a:xfrm>
            <a:off x="1949823" y="6601469"/>
            <a:ext cx="254149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all ate dinner, Rameena gazed at the crescent moon.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49950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next morning was the first day of Eid. Mum, Dad, Rameena and </a:t>
            </a:r>
            <a:r>
              <a:rPr lang="en-GB" altLang="en-US" sz="2000" dirty="0" err="1">
                <a:latin typeface="Twinkl" pitchFamily="2" charset="0"/>
              </a:rPr>
              <a:t>Zenab</a:t>
            </a:r>
            <a:r>
              <a:rPr lang="en-GB" altLang="en-US" sz="2000" dirty="0">
                <a:latin typeface="Twinkl" pitchFamily="2" charset="0"/>
              </a:rPr>
              <a:t> went to mosque, dressed in their special new clothes.</a:t>
            </a:r>
          </a:p>
        </p:txBody>
      </p:sp>
      <p:sp>
        <p:nvSpPr>
          <p:cNvPr id="6" name="Rectangle 4"/>
          <p:cNvSpPr>
            <a:spLocks noChangeArrowheads="1"/>
          </p:cNvSpPr>
          <p:nvPr/>
        </p:nvSpPr>
        <p:spPr bwMode="auto">
          <a:xfrm>
            <a:off x="12411634" y="816347"/>
            <a:ext cx="422060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Inside the mosque, Rameena prayed.</a:t>
            </a:r>
          </a:p>
        </p:txBody>
      </p:sp>
      <p:sp>
        <p:nvSpPr>
          <p:cNvPr id="8" name="Rectangle 4"/>
          <p:cNvSpPr>
            <a:spLocks noChangeArrowheads="1"/>
          </p:cNvSpPr>
          <p:nvPr/>
        </p:nvSpPr>
        <p:spPr bwMode="auto">
          <a:xfrm>
            <a:off x="12411634" y="1444975"/>
            <a:ext cx="42206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the imam said.</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everyone replied.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963613" y="700088"/>
            <a:ext cx="674155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On the way back home, Dad noticed that Rameena seemed quieter than normal. “What’s wrong?” he asked.</a:t>
            </a:r>
          </a:p>
        </p:txBody>
      </p:sp>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918700" y="7807325"/>
            <a:ext cx="661828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Rameena felt better as she realised Dad was right.</a:t>
            </a:r>
          </a:p>
        </p:txBody>
      </p:sp>
      <p:sp>
        <p:nvSpPr>
          <p:cNvPr id="9" name="Rectangle 4"/>
          <p:cNvSpPr>
            <a:spLocks noChangeArrowheads="1"/>
          </p:cNvSpPr>
          <p:nvPr/>
        </p:nvSpPr>
        <p:spPr bwMode="auto">
          <a:xfrm>
            <a:off x="880488" y="1608679"/>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 </a:t>
            </a:r>
            <a:r>
              <a:rPr lang="en-GB" altLang="en-US" sz="2000" b="1" dirty="0">
                <a:latin typeface="Twinkl" pitchFamily="2" charset="0"/>
              </a:rPr>
              <a:t>am</a:t>
            </a:r>
            <a:r>
              <a:rPr lang="en-GB" altLang="en-US" sz="2000" dirty="0">
                <a:latin typeface="Twinkl" pitchFamily="2" charset="0"/>
              </a:rPr>
              <a:t> excited that it’s Eid,” she said, “I’m just sad that I didn’t get to give to others like my calendar said.”</a:t>
            </a:r>
          </a:p>
        </p:txBody>
      </p:sp>
      <p:sp>
        <p:nvSpPr>
          <p:cNvPr id="10" name="Rectangle 4"/>
          <p:cNvSpPr>
            <a:spLocks noChangeArrowheads="1"/>
          </p:cNvSpPr>
          <p:nvPr/>
        </p:nvSpPr>
        <p:spPr bwMode="auto">
          <a:xfrm>
            <a:off x="9819341" y="815975"/>
            <a:ext cx="6935693"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just"/>
            <a:r>
              <a:rPr lang="en-GB" altLang="en-US" sz="2000" dirty="0">
                <a:latin typeface="Twinkl" pitchFamily="2" charset="0"/>
              </a:rPr>
              <a:t>“What are you talking about?” said Dad, surprised. “You watered Pam’s garden for her. Then you washed up all those plates for Mrs Hussain. And it was your idea to share our raisins with Tariq. You’ve given your time, your help and your love. You don’t have to give money to help others.”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5759916"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and her family were joined by grandparents, uncles, aunts, cousins and friends. They had all brought food, sweets </a:t>
            </a:r>
          </a:p>
          <a:p>
            <a:r>
              <a:rPr lang="en-GB" altLang="en-US" sz="2000" dirty="0">
                <a:latin typeface="Twinkl" pitchFamily="2" charset="0"/>
              </a:rPr>
              <a:t>and gifts for the big celebration.</a:t>
            </a:r>
          </a:p>
        </p:txBody>
      </p:sp>
      <p:sp>
        <p:nvSpPr>
          <p:cNvPr id="8" name="Rectangle 4"/>
          <p:cNvSpPr>
            <a:spLocks noChangeArrowheads="1"/>
          </p:cNvSpPr>
          <p:nvPr/>
        </p:nvSpPr>
        <p:spPr bwMode="auto">
          <a:xfrm>
            <a:off x="12357846" y="700088"/>
            <a:ext cx="41791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smiled as she enjoyed a huge feast with the people she loved.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4953092"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After the meal, everyone made their way outside for the fireworks. They all gasped as they watched the colourful explosions.</a:t>
            </a:r>
          </a:p>
        </p:txBody>
      </p:sp>
      <p:sp>
        <p:nvSpPr>
          <p:cNvPr id="8" name="Rectangle 4"/>
          <p:cNvSpPr>
            <a:spLocks noChangeArrowheads="1"/>
          </p:cNvSpPr>
          <p:nvPr/>
        </p:nvSpPr>
        <p:spPr bwMode="auto">
          <a:xfrm>
            <a:off x="10212295" y="700088"/>
            <a:ext cx="6088529" cy="144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r"/>
            <a:r>
              <a:rPr lang="en-GB" altLang="en-US" sz="2800" dirty="0">
                <a:solidFill>
                  <a:schemeClr val="bg1"/>
                </a:solidFill>
                <a:latin typeface="Twinkl" pitchFamily="2" charset="0"/>
              </a:rPr>
              <a:t>“Eid Mubarak!” </a:t>
            </a:r>
            <a:r>
              <a:rPr lang="en-GB" altLang="en-US" sz="2000" dirty="0">
                <a:solidFill>
                  <a:schemeClr val="bg1"/>
                </a:solidFill>
                <a:latin typeface="Twinkl" pitchFamily="2" charset="0"/>
              </a:rPr>
              <a:t>Rameena shouted happily.</a:t>
            </a:r>
          </a:p>
          <a:p>
            <a:pPr marL="97200" indent="-457200" algn="r"/>
            <a:r>
              <a:rPr lang="en-GB" altLang="en-US" sz="2000" dirty="0">
                <a:solidFill>
                  <a:schemeClr val="bg1"/>
                </a:solidFill>
                <a:latin typeface="Twinkl" pitchFamily="2" charset="0"/>
              </a:rPr>
              <a:t> </a:t>
            </a:r>
          </a:p>
          <a:p>
            <a:pPr marL="97200" indent="-457200" algn="r"/>
            <a:r>
              <a:rPr lang="en-GB" altLang="en-US" sz="3400" dirty="0">
                <a:solidFill>
                  <a:schemeClr val="bg1"/>
                </a:solidFill>
                <a:latin typeface="Twinkl" pitchFamily="2" charset="0"/>
              </a:rPr>
              <a:t>“Eid Mubarak!” </a:t>
            </a:r>
            <a:r>
              <a:rPr lang="en-GB" altLang="en-US" sz="2000" dirty="0">
                <a:solidFill>
                  <a:schemeClr val="bg1"/>
                </a:solidFill>
                <a:latin typeface="Twinkl" pitchFamily="2" charset="0"/>
              </a:rPr>
              <a:t>everyone replied.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 very early in the morning when Rameena joined her family in the living room. Mum, Dad and </a:t>
            </a:r>
            <a:r>
              <a:rPr lang="en-GB" altLang="en-US" sz="2000" dirty="0" err="1">
                <a:latin typeface="Twinkl" pitchFamily="2" charset="0"/>
              </a:rPr>
              <a:t>Zenab</a:t>
            </a:r>
            <a:r>
              <a:rPr lang="en-GB" altLang="en-US" sz="2000" dirty="0">
                <a:latin typeface="Twinkl" pitchFamily="2" charset="0"/>
              </a:rPr>
              <a:t> were eating bread, eggs and fruit for </a:t>
            </a:r>
            <a:r>
              <a:rPr lang="en-GB" altLang="en-US" sz="2000" dirty="0" err="1">
                <a:latin typeface="Twinkl" pitchFamily="2" charset="0"/>
              </a:rPr>
              <a:t>Suhoor</a:t>
            </a:r>
            <a:r>
              <a:rPr lang="en-GB" altLang="en-US" sz="2000" dirty="0">
                <a:latin typeface="Twinkl" pitchFamily="2" charset="0"/>
              </a:rPr>
              <a:t>.</a:t>
            </a:r>
          </a:p>
        </p:txBody>
      </p:sp>
      <p:sp>
        <p:nvSpPr>
          <p:cNvPr id="7" name="Rectangle 4"/>
          <p:cNvSpPr>
            <a:spLocks noChangeArrowheads="1"/>
          </p:cNvSpPr>
          <p:nvPr/>
        </p:nvSpPr>
        <p:spPr bwMode="auto">
          <a:xfrm>
            <a:off x="9918700" y="2051592"/>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sat next to </a:t>
            </a:r>
            <a:r>
              <a:rPr lang="en-GB" altLang="en-US" sz="2000" dirty="0" err="1">
                <a:latin typeface="Twinkl" pitchFamily="2" charset="0"/>
              </a:rPr>
              <a:t>Zenab</a:t>
            </a:r>
            <a:r>
              <a:rPr lang="en-GB" altLang="en-US" sz="2000" dirty="0">
                <a:latin typeface="Twinkl" pitchFamily="2" charset="0"/>
              </a:rPr>
              <a:t> and smiled </a:t>
            </a:r>
            <a:br>
              <a:rPr lang="en-GB" altLang="en-US" sz="2000" dirty="0">
                <a:latin typeface="Twinkl" pitchFamily="2" charset="0"/>
              </a:rPr>
            </a:br>
            <a:r>
              <a:rPr lang="en-GB" altLang="en-US" sz="2000" dirty="0">
                <a:latin typeface="Twinkl" pitchFamily="2" charset="0"/>
              </a:rPr>
              <a:t>as Dad passed her some fruit.</a:t>
            </a: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1917747"/>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“Can I fast, too?” asked Rameena.</a:t>
            </a:r>
          </a:p>
        </p:txBody>
      </p:sp>
      <p:sp>
        <p:nvSpPr>
          <p:cNvPr id="10" name="Rectangle 4"/>
          <p:cNvSpPr>
            <a:spLocks noChangeArrowheads="1"/>
          </p:cNvSpPr>
          <p:nvPr/>
        </p:nvSpPr>
        <p:spPr bwMode="auto">
          <a:xfrm>
            <a:off x="9819342" y="815975"/>
            <a:ext cx="681289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wonderful that you want to take part,” said Mum, “but you’re still too young to fast all day. You can join us for </a:t>
            </a:r>
            <a:br>
              <a:rPr lang="en-GB" altLang="en-US" sz="2000" dirty="0">
                <a:latin typeface="Twinkl" pitchFamily="2" charset="0"/>
              </a:rPr>
            </a:br>
            <a:r>
              <a:rPr lang="en-GB" altLang="en-US" sz="2000" dirty="0">
                <a:latin typeface="Twinkl" pitchFamily="2" charset="0"/>
              </a:rPr>
              <a:t>a little while before you go back to bed.”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After they had eaten, </a:t>
            </a:r>
            <a:r>
              <a:rPr lang="en-GB" altLang="en-US" sz="2000" dirty="0" err="1">
                <a:latin typeface="Twinkl" pitchFamily="2" charset="0"/>
              </a:rPr>
              <a:t>Zenab</a:t>
            </a:r>
            <a:r>
              <a:rPr lang="en-GB" altLang="en-US" sz="2000" dirty="0">
                <a:latin typeface="Twinkl" pitchFamily="2" charset="0"/>
              </a:rPr>
              <a:t> helped Rameena to reveal the final message in her Ramadan calendar.</a:t>
            </a:r>
          </a:p>
        </p:txBody>
      </p:sp>
      <p:sp>
        <p:nvSpPr>
          <p:cNvPr id="10" name="Rectangle 4"/>
          <p:cNvSpPr>
            <a:spLocks noChangeArrowheads="1"/>
          </p:cNvSpPr>
          <p:nvPr/>
        </p:nvSpPr>
        <p:spPr bwMode="auto">
          <a:xfrm>
            <a:off x="9918699" y="700088"/>
            <a:ext cx="68632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knew just what to do. She rushed up to her room to check her money jar. “I’ll find someone to give this money to,” she said.</a:t>
            </a:r>
          </a:p>
        </p:txBody>
      </p:sp>
      <p:sp>
        <p:nvSpPr>
          <p:cNvPr id="11" name="Rectangle 4"/>
          <p:cNvSpPr>
            <a:spLocks noChangeArrowheads="1"/>
          </p:cNvSpPr>
          <p:nvPr/>
        </p:nvSpPr>
        <p:spPr bwMode="auto">
          <a:xfrm>
            <a:off x="880488" y="162341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“Give to others,” read </a:t>
            </a:r>
            <a:r>
              <a:rPr lang="en-GB" altLang="en-US" sz="2000" dirty="0" err="1">
                <a:latin typeface="Twinkl" pitchFamily="2" charset="0"/>
              </a:rPr>
              <a:t>Zenab</a:t>
            </a:r>
            <a:r>
              <a:rPr lang="en-GB" altLang="en-US" sz="2000" dirty="0">
                <a:latin typeface="Twinkl" pitchFamily="2" charset="0"/>
              </a:rPr>
              <a:t>.</a:t>
            </a:r>
          </a:p>
        </p:txBody>
      </p:sp>
      <p:sp>
        <p:nvSpPr>
          <p:cNvPr id="13" name="Rectangle 4"/>
          <p:cNvSpPr>
            <a:spLocks noChangeArrowheads="1"/>
          </p:cNvSpPr>
          <p:nvPr/>
        </p:nvSpPr>
        <p:spPr bwMode="auto">
          <a:xfrm>
            <a:off x="13016753" y="4846264"/>
            <a:ext cx="376517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She fell back to sleep, dreaming of how she could use her money to help others.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Later that morning, Rameena got ready for the </a:t>
            </a:r>
            <a:br>
              <a:rPr lang="en-GB" altLang="en-US" sz="2000" dirty="0">
                <a:latin typeface="Twinkl" pitchFamily="2" charset="0"/>
              </a:rPr>
            </a:br>
            <a:r>
              <a:rPr lang="en-GB" altLang="en-US" sz="2000" dirty="0">
                <a:latin typeface="Twinkl" pitchFamily="2" charset="0"/>
              </a:rPr>
              <a:t>day, putting the money safely in her pocket. </a:t>
            </a:r>
          </a:p>
        </p:txBody>
      </p:sp>
      <p:sp>
        <p:nvSpPr>
          <p:cNvPr id="9" name="Rectangle 4"/>
          <p:cNvSpPr>
            <a:spLocks noChangeArrowheads="1"/>
          </p:cNvSpPr>
          <p:nvPr/>
        </p:nvSpPr>
        <p:spPr bwMode="auto">
          <a:xfrm>
            <a:off x="9918700" y="700088"/>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loaded all the tins and trays of food into the car, Rameena spotted their neighbour, Pam, in her garden.</a:t>
            </a:r>
          </a:p>
        </p:txBody>
      </p:sp>
      <p:sp>
        <p:nvSpPr>
          <p:cNvPr id="10" name="Rectangle 4"/>
          <p:cNvSpPr>
            <a:spLocks noChangeArrowheads="1"/>
          </p:cNvSpPr>
          <p:nvPr/>
        </p:nvSpPr>
        <p:spPr bwMode="auto">
          <a:xfrm>
            <a:off x="9819342" y="6557868"/>
            <a:ext cx="6812896"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“Hi!” called Rameena. “Are you OK?”</a:t>
            </a:r>
          </a:p>
          <a:p>
            <a:pPr marL="97200" indent="-457200"/>
            <a:endParaRPr lang="en-GB" altLang="en-US" sz="2000" dirty="0">
              <a:latin typeface="Twinkl" pitchFamily="2" charset="0"/>
            </a:endParaRPr>
          </a:p>
          <a:p>
            <a:pPr marL="97200" indent="-457200"/>
            <a:r>
              <a:rPr lang="en-GB" altLang="en-US" sz="2000" dirty="0">
                <a:latin typeface="Twinkl" pitchFamily="2" charset="0"/>
              </a:rPr>
              <a:t>“I’m fine,” said Pam. “I’m just worried about my beautiful plants. I haven’t been able to do any gardening since I broke my arm.”</a:t>
            </a:r>
          </a:p>
        </p:txBody>
      </p:sp>
      <p:sp>
        <p:nvSpPr>
          <p:cNvPr id="11" name="Rectangle 4"/>
          <p:cNvSpPr>
            <a:spLocks noChangeArrowheads="1"/>
          </p:cNvSpPr>
          <p:nvPr/>
        </p:nvSpPr>
        <p:spPr bwMode="auto">
          <a:xfrm>
            <a:off x="963613" y="4055877"/>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Downstairs, she helped her parents make lots of </a:t>
            </a:r>
            <a:br>
              <a:rPr lang="en-GB" altLang="en-US" sz="2000" dirty="0">
                <a:latin typeface="Twinkl" pitchFamily="2" charset="0"/>
              </a:rPr>
            </a:br>
            <a:r>
              <a:rPr lang="en-GB" altLang="en-US" sz="2000" dirty="0">
                <a:latin typeface="Twinkl" pitchFamily="2" charset="0"/>
              </a:rPr>
              <a:t>delicious food to take to the community centre.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164739"/>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Rameena and </a:t>
            </a:r>
            <a:r>
              <a:rPr lang="en-GB" altLang="en-US" sz="2000" dirty="0" err="1">
                <a:solidFill>
                  <a:schemeClr val="bg1"/>
                </a:solidFill>
                <a:latin typeface="Twinkl" pitchFamily="2" charset="0"/>
              </a:rPr>
              <a:t>Zenab</a:t>
            </a:r>
            <a:r>
              <a:rPr lang="en-GB" altLang="en-US" sz="2000" dirty="0">
                <a:solidFill>
                  <a:schemeClr val="bg1"/>
                </a:solidFill>
                <a:latin typeface="Twinkl" pitchFamily="2" charset="0"/>
              </a:rPr>
              <a:t> watered the flowers, while Mum and Dad pulled up all the weeds and trimmed the hedges.</a:t>
            </a:r>
          </a:p>
        </p:txBody>
      </p:sp>
      <p:sp>
        <p:nvSpPr>
          <p:cNvPr id="10" name="Rectangle 4"/>
          <p:cNvSpPr>
            <a:spLocks noChangeArrowheads="1"/>
          </p:cNvSpPr>
          <p:nvPr/>
        </p:nvSpPr>
        <p:spPr bwMode="auto">
          <a:xfrm>
            <a:off x="880489" y="815975"/>
            <a:ext cx="4498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sort out your garden in no time.”</a:t>
            </a:r>
          </a:p>
        </p:txBody>
      </p:sp>
      <p:sp>
        <p:nvSpPr>
          <p:cNvPr id="11" name="Rectangle 4"/>
          <p:cNvSpPr>
            <a:spLocks noChangeArrowheads="1"/>
          </p:cNvSpPr>
          <p:nvPr/>
        </p:nvSpPr>
        <p:spPr bwMode="auto">
          <a:xfrm>
            <a:off x="10502152" y="7164739"/>
            <a:ext cx="613008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thank you,” said Pam. “That was so kind of you. I hope you have a lovely Eid.”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8993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Next, the family went to meet Mrs Hussain at the community centre and donated all of the food they had prepared. </a:t>
            </a:r>
          </a:p>
        </p:txBody>
      </p:sp>
      <p:sp>
        <p:nvSpPr>
          <p:cNvPr id="8" name="Rectangle 4"/>
          <p:cNvSpPr>
            <a:spLocks noChangeArrowheads="1"/>
          </p:cNvSpPr>
          <p:nvPr/>
        </p:nvSpPr>
        <p:spPr bwMode="auto">
          <a:xfrm>
            <a:off x="9819342" y="815975"/>
            <a:ext cx="6128870"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“Wow!” said Mrs Hussain. “This all looks very tasty. We’ve been able to help so many people already today but there’s still so much to do.”</a:t>
            </a:r>
          </a:p>
        </p:txBody>
      </p:sp>
      <p:sp>
        <p:nvSpPr>
          <p:cNvPr id="9" name="Rectangle 4"/>
          <p:cNvSpPr>
            <a:spLocks noChangeArrowheads="1"/>
          </p:cNvSpPr>
          <p:nvPr/>
        </p:nvSpPr>
        <p:spPr bwMode="auto">
          <a:xfrm>
            <a:off x="10949829" y="2057587"/>
            <a:ext cx="3613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stay and help!”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73469"/>
            <a:ext cx="356804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Mum and Dad worked with the other volunteers, serving food to lots of hungry people. </a:t>
            </a:r>
          </a:p>
        </p:txBody>
      </p:sp>
      <p:sp>
        <p:nvSpPr>
          <p:cNvPr id="10" name="Rectangle 4"/>
          <p:cNvSpPr>
            <a:spLocks noChangeArrowheads="1"/>
          </p:cNvSpPr>
          <p:nvPr/>
        </p:nvSpPr>
        <p:spPr bwMode="auto">
          <a:xfrm>
            <a:off x="12719143" y="7481245"/>
            <a:ext cx="399377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Mrs Hussain.</a:t>
            </a:r>
          </a:p>
          <a:p>
            <a:pPr marL="97200" indent="-457200"/>
            <a:r>
              <a:rPr lang="en-GB" altLang="en-US" sz="2000" dirty="0">
                <a:latin typeface="Twinkl" pitchFamily="2" charset="0"/>
              </a:rPr>
              <a:t>“You’ve all been so helpful!”</a:t>
            </a:r>
          </a:p>
        </p:txBody>
      </p:sp>
      <p:sp>
        <p:nvSpPr>
          <p:cNvPr id="11" name="Rectangle 4"/>
          <p:cNvSpPr>
            <a:spLocks noChangeArrowheads="1"/>
          </p:cNvSpPr>
          <p:nvPr/>
        </p:nvSpPr>
        <p:spPr bwMode="auto">
          <a:xfrm>
            <a:off x="9819342" y="700088"/>
            <a:ext cx="4899304"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Meanwhile, Rameena and </a:t>
            </a:r>
            <a:r>
              <a:rPr lang="en-GB" altLang="en-US" sz="2000" dirty="0" err="1">
                <a:latin typeface="Twinkl" pitchFamily="2" charset="0"/>
              </a:rPr>
              <a:t>Zenab</a:t>
            </a:r>
            <a:r>
              <a:rPr lang="en-GB" altLang="en-US" sz="2000" dirty="0">
                <a:latin typeface="Twinkl" pitchFamily="2" charset="0"/>
              </a:rPr>
              <a:t> tackled the huge mountain of washing-up.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afternoon, the family went shopping for everything they needed for their Eid celebrations. At the market, </a:t>
            </a:r>
          </a:p>
          <a:p>
            <a:r>
              <a:rPr lang="en-GB" altLang="en-US" sz="2000" dirty="0">
                <a:latin typeface="Twinkl" pitchFamily="2" charset="0"/>
              </a:rPr>
              <a:t>they bumped into Dad’s friend, Tariq.</a:t>
            </a:r>
          </a:p>
        </p:txBody>
      </p:sp>
      <p:sp>
        <p:nvSpPr>
          <p:cNvPr id="7" name="Rectangle 4"/>
          <p:cNvSpPr>
            <a:spLocks noChangeArrowheads="1"/>
          </p:cNvSpPr>
          <p:nvPr/>
        </p:nvSpPr>
        <p:spPr bwMode="auto">
          <a:xfrm>
            <a:off x="880489" y="6570429"/>
            <a:ext cx="452523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“Is everything alright?” asked Dad.</a:t>
            </a:r>
          </a:p>
          <a:p>
            <a:pPr marL="97200" indent="-457200"/>
            <a:endParaRPr lang="en-GB" altLang="en-US" sz="2000" dirty="0">
              <a:latin typeface="Twinkl" pitchFamily="2" charset="0"/>
            </a:endParaRPr>
          </a:p>
          <a:p>
            <a:pPr marL="97200" indent="-457200"/>
            <a:r>
              <a:rPr lang="en-GB" altLang="en-US" sz="2000" dirty="0">
                <a:latin typeface="Twinkl" pitchFamily="2" charset="0"/>
              </a:rPr>
              <a:t>“I’m OK,” said Tariq. “I just need some raisins to make my sheer </a:t>
            </a:r>
            <a:r>
              <a:rPr lang="en-GB" altLang="en-US" sz="2000" dirty="0" err="1">
                <a:latin typeface="Twinkl" pitchFamily="2" charset="0"/>
              </a:rPr>
              <a:t>khurma</a:t>
            </a:r>
            <a:r>
              <a:rPr lang="en-GB" altLang="en-US" sz="2000" dirty="0">
                <a:latin typeface="Twinkl" pitchFamily="2" charset="0"/>
              </a:rPr>
              <a:t> but they’ve sold out!” he said.</a:t>
            </a:r>
          </a:p>
        </p:txBody>
      </p:sp>
      <p:sp>
        <p:nvSpPr>
          <p:cNvPr id="9" name="Rectangle 4"/>
          <p:cNvSpPr>
            <a:spLocks noChangeArrowheads="1"/>
          </p:cNvSpPr>
          <p:nvPr/>
        </p:nvSpPr>
        <p:spPr bwMode="auto">
          <a:xfrm>
            <a:off x="9819342" y="815975"/>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give you some of ours.”</a:t>
            </a:r>
          </a:p>
        </p:txBody>
      </p:sp>
      <p:sp>
        <p:nvSpPr>
          <p:cNvPr id="10" name="Rectangle 4"/>
          <p:cNvSpPr>
            <a:spLocks noChangeArrowheads="1"/>
          </p:cNvSpPr>
          <p:nvPr/>
        </p:nvSpPr>
        <p:spPr bwMode="auto">
          <a:xfrm>
            <a:off x="10899589" y="7493758"/>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Tariq. “That’s very generous. Sheer </a:t>
            </a:r>
            <a:r>
              <a:rPr lang="en-GB" altLang="en-US" sz="2000" dirty="0" err="1">
                <a:latin typeface="Twinkl" pitchFamily="2" charset="0"/>
              </a:rPr>
              <a:t>khurma</a:t>
            </a:r>
            <a:r>
              <a:rPr lang="en-GB" altLang="en-US" sz="2000" dirty="0">
                <a:latin typeface="Twinkl" pitchFamily="2" charset="0"/>
              </a:rPr>
              <a:t> is my son’s favourite!”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123</TotalTime>
  <Words>908</Words>
  <Application>Microsoft Macintosh PowerPoint</Application>
  <PresentationFormat>Custom</PresentationFormat>
  <Paragraphs>53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 Light</vt:lpstr>
      <vt:lpstr>Twinkl SemiBold</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Emma Sharpe</cp:lastModifiedBy>
  <cp:revision>12</cp:revision>
  <dcterms:created xsi:type="dcterms:W3CDTF">2019-04-24T11:42:11Z</dcterms:created>
  <dcterms:modified xsi:type="dcterms:W3CDTF">2021-02-26T16:10:26Z</dcterms:modified>
</cp:coreProperties>
</file>