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76" r:id="rId2"/>
    <p:sldId id="274" r:id="rId3"/>
    <p:sldId id="263" r:id="rId4"/>
    <p:sldId id="264" r:id="rId5"/>
    <p:sldId id="284" r:id="rId6"/>
    <p:sldId id="285" r:id="rId7"/>
    <p:sldId id="286" r:id="rId8"/>
    <p:sldId id="287" r:id="rId9"/>
    <p:sldId id="288" r:id="rId10"/>
    <p:sldId id="289" r:id="rId11"/>
    <p:sldId id="290" r:id="rId12"/>
    <p:sldId id="283"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23"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B95"/>
    <a:srgbClr val="FFE001"/>
    <a:srgbClr val="F0864A"/>
    <a:srgbClr val="2CB7BC"/>
    <a:srgbClr val="4DB1E3"/>
    <a:srgbClr val="18A0DB"/>
    <a:srgbClr val="32B3A2"/>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80" autoAdjust="0"/>
    <p:restoredTop sz="94953"/>
  </p:normalViewPr>
  <p:slideViewPr>
    <p:cSldViewPr snapToGrid="0" showGuides="1">
      <p:cViewPr varScale="1">
        <p:scale>
          <a:sx n="86" d="100"/>
          <a:sy n="86" d="100"/>
        </p:scale>
        <p:origin x="1512" y="200"/>
      </p:cViewPr>
      <p:guideLst>
        <p:guide orient="horz" pos="2160"/>
        <p:guide pos="2880"/>
        <p:guide pos="363"/>
        <p:guide orient="horz" pos="3974"/>
        <p:guide pos="5420"/>
        <p:guide orient="horz" pos="323"/>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5.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26.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30.png"/><Relationship Id="rId10"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C52D09-4AF4-4B12-B7B5-3D28CA8D2A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Gravity | Lesson 2</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303F8A-1A16-45DF-9A09-4DA0C4488A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102"/>
          <a:stretch/>
        </p:blipFill>
        <p:spPr>
          <a:xfrm>
            <a:off x="436282" y="938255"/>
            <a:ext cx="8253323" cy="5470496"/>
          </a:xfrm>
          <a:prstGeom prst="roundRect">
            <a:avLst>
              <a:gd name="adj" fmla="val 2962"/>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xmlns="" id="{4CF14C03-12BB-4C30-9497-585A128C1981}"/>
              </a:ext>
            </a:extLst>
          </p:cNvPr>
          <p:cNvSpPr txBox="1"/>
          <p:nvPr/>
        </p:nvSpPr>
        <p:spPr>
          <a:xfrm>
            <a:off x="3737253" y="2045971"/>
            <a:ext cx="4635499" cy="1754326"/>
          </a:xfrm>
          <a:prstGeom prst="rect">
            <a:avLst/>
          </a:prstGeom>
          <a:noFill/>
        </p:spPr>
        <p:txBody>
          <a:bodyPr wrap="square" rtlCol="0">
            <a:spAutoFit/>
          </a:bodyPr>
          <a:lstStyle/>
          <a:p>
            <a:pPr algn="ctr">
              <a:lnSpc>
                <a:spcPct val="100000"/>
              </a:lnSpc>
              <a:spcBef>
                <a:spcPct val="0"/>
              </a:spcBef>
              <a:buFont typeface="Arial" panose="020B0604020202020204" pitchFamily="34" charset="0"/>
              <a:buNone/>
            </a:pPr>
            <a:r>
              <a:rPr lang="en-GB" altLang="en-US" dirty="0">
                <a:solidFill>
                  <a:schemeClr val="bg1"/>
                </a:solidFill>
              </a:rPr>
              <a:t>Jupiter is a much bigger planet than Earth so it has a stronger gravitational pull. Although an object would have the same </a:t>
            </a:r>
            <a:r>
              <a:rPr lang="en-GB" altLang="en-US" b="1" dirty="0">
                <a:solidFill>
                  <a:schemeClr val="bg1"/>
                </a:solidFill>
              </a:rPr>
              <a:t>mass</a:t>
            </a:r>
            <a:r>
              <a:rPr lang="en-GB" altLang="en-US" dirty="0">
                <a:solidFill>
                  <a:schemeClr val="bg1"/>
                </a:solidFill>
              </a:rPr>
              <a:t> on Jupiter as anywhere else, it would </a:t>
            </a:r>
            <a:r>
              <a:rPr lang="en-GB" altLang="en-US" b="1" dirty="0">
                <a:solidFill>
                  <a:schemeClr val="bg1"/>
                </a:solidFill>
              </a:rPr>
              <a:t>weigh</a:t>
            </a:r>
            <a:r>
              <a:rPr lang="en-GB" altLang="en-US" dirty="0">
                <a:solidFill>
                  <a:schemeClr val="bg1"/>
                </a:solidFill>
              </a:rPr>
              <a:t> much more due to the gravity pulling it more strongly. </a:t>
            </a:r>
          </a:p>
        </p:txBody>
      </p:sp>
      <p:pic>
        <p:nvPicPr>
          <p:cNvPr id="4" name="Picture 3">
            <a:extLst>
              <a:ext uri="{FF2B5EF4-FFF2-40B4-BE49-F238E27FC236}">
                <a16:creationId xmlns:a16="http://schemas.microsoft.com/office/drawing/2014/main" xmlns="" id="{5092D80E-D698-49E2-AFC0-6407FA0B689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78659" y="1051602"/>
            <a:ext cx="6128923" cy="6130728"/>
          </a:xfrm>
          <a:prstGeom prst="rect">
            <a:avLst/>
          </a:prstGeom>
        </p:spPr>
      </p:pic>
      <p:pic>
        <p:nvPicPr>
          <p:cNvPr id="6" name="Picture 5">
            <a:extLst>
              <a:ext uri="{FF2B5EF4-FFF2-40B4-BE49-F238E27FC236}">
                <a16:creationId xmlns:a16="http://schemas.microsoft.com/office/drawing/2014/main" xmlns="" id="{7F2136E4-4F5F-4D2B-B073-081A98953E6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48122" y="7036235"/>
            <a:ext cx="1495878" cy="1494152"/>
          </a:xfrm>
          <a:prstGeom prst="rect">
            <a:avLst/>
          </a:prstGeom>
        </p:spPr>
      </p:pic>
    </p:spTree>
    <p:extLst>
      <p:ext uri="{BB962C8B-B14F-4D97-AF65-F5344CB8AC3E}">
        <p14:creationId xmlns:p14="http://schemas.microsoft.com/office/powerpoint/2010/main" val="21603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10800000">
                                      <p:cBhvr>
                                        <p:cTn id="10" dur="1500" fill="hold"/>
                                        <p:tgtEl>
                                          <p:spTgt spid="4"/>
                                        </p:tgtEl>
                                        <p:attrNameLst>
                                          <p:attrName>r</p:attrName>
                                        </p:attrNameLst>
                                      </p:cBhvr>
                                    </p:animRot>
                                  </p:childTnLst>
                                </p:cTn>
                              </p:par>
                              <p:par>
                                <p:cTn id="11" presetID="42" presetClass="path" presetSubtype="0" accel="50000" decel="50000" fill="hold" nodeType="withEffect">
                                  <p:stCondLst>
                                    <p:cond delay="0"/>
                                  </p:stCondLst>
                                  <p:childTnLst>
                                    <p:animMotion origin="layout" path="M 8.33333E-7 -2.22222E-6 L -0.26163 -0.39097 " pathEditMode="relative" rAng="0" ptsTypes="AA">
                                      <p:cBhvr>
                                        <p:cTn id="12" dur="1500" fill="hold"/>
                                        <p:tgtEl>
                                          <p:spTgt spid="6"/>
                                        </p:tgtEl>
                                        <p:attrNameLst>
                                          <p:attrName>ppt_x</p:attrName>
                                          <p:attrName>ppt_y</p:attrName>
                                        </p:attrNameLst>
                                      </p:cBhvr>
                                      <p:rCtr x="-13090" y="-19560"/>
                                    </p:animMotion>
                                  </p:childTnLst>
                                </p:cTn>
                              </p:par>
                              <p:par>
                                <p:cTn id="13" presetID="10" presetClass="entr" presetSubtype="0" fill="hold" nodeType="withEffect">
                                  <p:stCondLst>
                                    <p:cond delay="50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1B11DD6-F13D-4FB7-A75A-F76F394201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937"/>
          <a:stretch/>
        </p:blipFill>
        <p:spPr>
          <a:xfrm>
            <a:off x="581024" y="1448939"/>
            <a:ext cx="7981947" cy="4857541"/>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 name="Rectangle 1">
            <a:extLst>
              <a:ext uri="{FF2B5EF4-FFF2-40B4-BE49-F238E27FC236}">
                <a16:creationId xmlns:a16="http://schemas.microsoft.com/office/drawing/2014/main" xmlns="" id="{CDFC71D5-67F9-42B6-916B-C0AD154CBD0D}"/>
              </a:ext>
            </a:extLst>
          </p:cNvPr>
          <p:cNvSpPr/>
          <p:nvPr/>
        </p:nvSpPr>
        <p:spPr>
          <a:xfrm>
            <a:off x="3259123" y="1451621"/>
            <a:ext cx="2625754" cy="66878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Remember</a:t>
            </a:r>
          </a:p>
        </p:txBody>
      </p:sp>
      <p:sp>
        <p:nvSpPr>
          <p:cNvPr id="3" name="Rectangle 2">
            <a:extLst>
              <a:ext uri="{FF2B5EF4-FFF2-40B4-BE49-F238E27FC236}">
                <a16:creationId xmlns:a16="http://schemas.microsoft.com/office/drawing/2014/main" xmlns="" id="{DEC0BE2D-B771-42D3-84B4-BBB27A7D257B}"/>
              </a:ext>
            </a:extLst>
          </p:cNvPr>
          <p:cNvSpPr/>
          <p:nvPr/>
        </p:nvSpPr>
        <p:spPr>
          <a:xfrm>
            <a:off x="1655532" y="3111550"/>
            <a:ext cx="3291072" cy="132622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altLang="en-US" b="1" dirty="0">
                <a:solidFill>
                  <a:schemeClr val="tx1"/>
                </a:solidFill>
              </a:rPr>
              <a:t>Mass</a:t>
            </a:r>
            <a:r>
              <a:rPr lang="en-GB" altLang="en-US" dirty="0">
                <a:solidFill>
                  <a:schemeClr val="tx1"/>
                </a:solidFill>
              </a:rPr>
              <a:t> is how much </a:t>
            </a:r>
            <a:r>
              <a:rPr lang="en-GB" altLang="en-US" b="1" dirty="0">
                <a:solidFill>
                  <a:schemeClr val="tx1"/>
                </a:solidFill>
              </a:rPr>
              <a:t>matter</a:t>
            </a:r>
            <a:r>
              <a:rPr lang="en-GB" altLang="en-US" dirty="0">
                <a:solidFill>
                  <a:schemeClr val="tx1"/>
                </a:solidFill>
              </a:rPr>
              <a:t> (or ‘stuff’) is inside an object. It is measured in </a:t>
            </a:r>
            <a:r>
              <a:rPr lang="en-GB" altLang="en-US" b="1" dirty="0">
                <a:solidFill>
                  <a:schemeClr val="tx1"/>
                </a:solidFill>
              </a:rPr>
              <a:t>kilograms</a:t>
            </a:r>
            <a:r>
              <a:rPr lang="en-GB" altLang="en-US" dirty="0">
                <a:solidFill>
                  <a:schemeClr val="tx1"/>
                </a:solidFill>
              </a:rPr>
              <a:t> (kg).</a:t>
            </a:r>
            <a:endParaRPr lang="en-GB" dirty="0">
              <a:solidFill>
                <a:schemeClr val="tx1"/>
              </a:solidFill>
            </a:endParaRPr>
          </a:p>
        </p:txBody>
      </p:sp>
      <p:sp>
        <p:nvSpPr>
          <p:cNvPr id="28" name="Rectangle 27">
            <a:extLst>
              <a:ext uri="{FF2B5EF4-FFF2-40B4-BE49-F238E27FC236}">
                <a16:creationId xmlns:a16="http://schemas.microsoft.com/office/drawing/2014/main" xmlns="" id="{E25665F4-4B6D-430B-AE0B-05AFBBBD277A}"/>
              </a:ext>
            </a:extLst>
          </p:cNvPr>
          <p:cNvSpPr/>
          <p:nvPr/>
        </p:nvSpPr>
        <p:spPr>
          <a:xfrm>
            <a:off x="5120014" y="4981031"/>
            <a:ext cx="3435008" cy="104295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endParaRPr lang="en-GB" altLang="en-US" dirty="0">
              <a:solidFill>
                <a:schemeClr val="tx1"/>
              </a:solidFill>
            </a:endParaRPr>
          </a:p>
          <a:p>
            <a:pPr algn="r">
              <a:lnSpc>
                <a:spcPct val="100000"/>
              </a:lnSpc>
              <a:buFont typeface="Arial" panose="020B0604020202020204" pitchFamily="34" charset="0"/>
              <a:buNone/>
            </a:pPr>
            <a:r>
              <a:rPr lang="en-GB" altLang="en-US" b="1" dirty="0">
                <a:solidFill>
                  <a:schemeClr val="tx1"/>
                </a:solidFill>
              </a:rPr>
              <a:t>Weight</a:t>
            </a:r>
            <a:r>
              <a:rPr lang="en-GB" altLang="en-US" dirty="0">
                <a:solidFill>
                  <a:schemeClr val="tx1"/>
                </a:solidFill>
              </a:rPr>
              <a:t> is how strongly </a:t>
            </a:r>
            <a:r>
              <a:rPr lang="en-GB" altLang="en-US" b="1" dirty="0">
                <a:solidFill>
                  <a:schemeClr val="tx1"/>
                </a:solidFill>
              </a:rPr>
              <a:t>gravity</a:t>
            </a:r>
            <a:r>
              <a:rPr lang="en-GB" altLang="en-US" dirty="0">
                <a:solidFill>
                  <a:schemeClr val="tx1"/>
                </a:solidFill>
              </a:rPr>
              <a:t> is pulling an object down. It is measured in </a:t>
            </a:r>
            <a:r>
              <a:rPr lang="en-GB" altLang="en-US" b="1" dirty="0">
                <a:solidFill>
                  <a:schemeClr val="tx1"/>
                </a:solidFill>
              </a:rPr>
              <a:t>newtons</a:t>
            </a:r>
            <a:r>
              <a:rPr lang="en-GB" altLang="en-US" dirty="0">
                <a:solidFill>
                  <a:schemeClr val="tx1"/>
                </a:solidFill>
              </a:rPr>
              <a:t> (N).</a:t>
            </a:r>
          </a:p>
          <a:p>
            <a:pPr algn="r"/>
            <a:endParaRPr lang="en-GB" dirty="0">
              <a:solidFill>
                <a:schemeClr val="tx1"/>
              </a:solidFill>
            </a:endParaRPr>
          </a:p>
        </p:txBody>
      </p:sp>
      <p:pic>
        <p:nvPicPr>
          <p:cNvPr id="27" name="Picture 26">
            <a:extLst>
              <a:ext uri="{FF2B5EF4-FFF2-40B4-BE49-F238E27FC236}">
                <a16:creationId xmlns:a16="http://schemas.microsoft.com/office/drawing/2014/main" xmlns="" id="{E72320C0-C7B2-4D0A-B9BE-585B8699059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50000" b="2206"/>
          <a:stretch/>
        </p:blipFill>
        <p:spPr>
          <a:xfrm>
            <a:off x="0" y="4686614"/>
            <a:ext cx="2720723" cy="2171386"/>
          </a:xfrm>
          <a:prstGeom prst="rect">
            <a:avLst/>
          </a:prstGeom>
        </p:spPr>
      </p:pic>
      <p:pic>
        <p:nvPicPr>
          <p:cNvPr id="30" name="Picture 29">
            <a:extLst>
              <a:ext uri="{FF2B5EF4-FFF2-40B4-BE49-F238E27FC236}">
                <a16:creationId xmlns:a16="http://schemas.microsoft.com/office/drawing/2014/main" xmlns="" id="{DE1CAC50-BD1F-4D40-B2FC-A4B5A2EA34A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114" y="1349950"/>
            <a:ext cx="1471125" cy="3713399"/>
          </a:xfrm>
          <a:prstGeom prst="rect">
            <a:avLst/>
          </a:prstGeom>
        </p:spPr>
      </p:pic>
      <p:sp>
        <p:nvSpPr>
          <p:cNvPr id="38" name="Arrow: Down 37">
            <a:extLst>
              <a:ext uri="{FF2B5EF4-FFF2-40B4-BE49-F238E27FC236}">
                <a16:creationId xmlns:a16="http://schemas.microsoft.com/office/drawing/2014/main" xmlns="" id="{1BEE8489-C5BF-4249-84BE-061698114AE3}"/>
              </a:ext>
            </a:extLst>
          </p:cNvPr>
          <p:cNvSpPr/>
          <p:nvPr/>
        </p:nvSpPr>
        <p:spPr>
          <a:xfrm>
            <a:off x="6324920" y="3968439"/>
            <a:ext cx="616245" cy="89797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B0F4BDA8-F2D1-48F8-B6BB-35CE4180D0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3642" y="1772398"/>
            <a:ext cx="3989332" cy="2310504"/>
          </a:xfrm>
          <a:prstGeom prst="rect">
            <a:avLst/>
          </a:prstGeom>
        </p:spPr>
      </p:pic>
      <p:grpSp>
        <p:nvGrpSpPr>
          <p:cNvPr id="45" name="Group 44">
            <a:extLst>
              <a:ext uri="{FF2B5EF4-FFF2-40B4-BE49-F238E27FC236}">
                <a16:creationId xmlns:a16="http://schemas.microsoft.com/office/drawing/2014/main" xmlns="" id="{EA459260-97B6-4E89-B49E-D36E0A2E6CE8}"/>
              </a:ext>
            </a:extLst>
          </p:cNvPr>
          <p:cNvGrpSpPr/>
          <p:nvPr/>
        </p:nvGrpSpPr>
        <p:grpSpPr>
          <a:xfrm>
            <a:off x="1287499" y="3886200"/>
            <a:ext cx="135329" cy="701425"/>
            <a:chOff x="1287499" y="3886200"/>
            <a:chExt cx="135329" cy="701425"/>
          </a:xfrm>
        </p:grpSpPr>
        <p:pic>
          <p:nvPicPr>
            <p:cNvPr id="42" name="Picture 41">
              <a:extLst>
                <a:ext uri="{FF2B5EF4-FFF2-40B4-BE49-F238E27FC236}">
                  <a16:creationId xmlns:a16="http://schemas.microsoft.com/office/drawing/2014/main" xmlns="" id="{4071921D-16E3-40BF-8F8A-86A5AE2FE60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87499" y="3886200"/>
              <a:ext cx="135329" cy="538876"/>
            </a:xfrm>
            <a:prstGeom prst="rect">
              <a:avLst/>
            </a:prstGeom>
          </p:spPr>
        </p:pic>
        <p:sp>
          <p:nvSpPr>
            <p:cNvPr id="44" name="Rectangle 43">
              <a:extLst>
                <a:ext uri="{FF2B5EF4-FFF2-40B4-BE49-F238E27FC236}">
                  <a16:creationId xmlns:a16="http://schemas.microsoft.com/office/drawing/2014/main" xmlns="" id="{F0728878-312B-4ED8-8C7F-79776C0F2B09}"/>
                </a:ext>
              </a:extLst>
            </p:cNvPr>
            <p:cNvSpPr/>
            <p:nvPr/>
          </p:nvSpPr>
          <p:spPr>
            <a:xfrm>
              <a:off x="1319249" y="4229100"/>
              <a:ext cx="52351" cy="35852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189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8" presetClass="emph" presetSubtype="0" fill="hold" nodeType="afterEffect">
                                  <p:stCondLst>
                                    <p:cond delay="0"/>
                                  </p:stCondLst>
                                  <p:childTnLst>
                                    <p:animRot by="16200000">
                                      <p:cBhvr>
                                        <p:cTn id="15" dur="1000" fill="hold"/>
                                        <p:tgtEl>
                                          <p:spTgt spid="4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3" name="Content Placeholder 15">
            <a:extLst>
              <a:ext uri="{FF2B5EF4-FFF2-40B4-BE49-F238E27FC236}">
                <a16:creationId xmlns:a16="http://schemas.microsoft.com/office/drawing/2014/main" xmlns="" id="{F331F062-41EB-4F98-B964-A2DAF0DAE6EA}"/>
              </a:ext>
            </a:extLst>
          </p:cNvPr>
          <p:cNvSpPr>
            <a:spLocks noGrp="1"/>
          </p:cNvSpPr>
          <p:nvPr>
            <p:ph idx="1"/>
          </p:nvPr>
        </p:nvSpPr>
        <p:spPr>
          <a:xfrm>
            <a:off x="628650" y="1127760"/>
            <a:ext cx="7886700" cy="1409700"/>
          </a:xfrm>
        </p:spPr>
        <p:txBody>
          <a:bodyPr>
            <a:normAutofit/>
          </a:bodyPr>
          <a:lstStyle/>
          <a:p>
            <a:r>
              <a:rPr lang="en-GB" dirty="0"/>
              <a:t>To explore the effect that gravity has on objects and how the first theory of gravity was developed. </a:t>
            </a:r>
          </a:p>
        </p:txBody>
      </p:sp>
      <p:sp>
        <p:nvSpPr>
          <p:cNvPr id="14" name="Content Placeholder 15">
            <a:extLst>
              <a:ext uri="{FF2B5EF4-FFF2-40B4-BE49-F238E27FC236}">
                <a16:creationId xmlns:a16="http://schemas.microsoft.com/office/drawing/2014/main" xmlns="" id="{5745A54B-A1F4-45B7-9406-40EECAD27C99}"/>
              </a:ext>
            </a:extLst>
          </p:cNvPr>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 of gravity on unsupported objects.</a:t>
            </a:r>
          </a:p>
          <a:p>
            <a:r>
              <a:rPr lang="en-GB" dirty="0">
                <a:latin typeface="Twinkl" pitchFamily="50" charset="0"/>
              </a:rPr>
              <a:t>I can explain Isaac Newton’s role in developing a theory of gravity.</a:t>
            </a:r>
          </a:p>
          <a:p>
            <a:r>
              <a:rPr lang="en-GB" dirty="0">
                <a:latin typeface="Twinkl" pitchFamily="50" charset="0"/>
              </a:rPr>
              <a:t>I can accurately measure the force of gravity pulling on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explore the effect that gravity has on objects and how the first theory of gravity was developed. </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 of gravity on unsupported objects.</a:t>
            </a:r>
          </a:p>
          <a:p>
            <a:r>
              <a:rPr lang="en-GB" dirty="0">
                <a:latin typeface="Twinkl" pitchFamily="50" charset="0"/>
              </a:rPr>
              <a:t>I can explain Isaac Newton’s role in developing a theory of gravity.</a:t>
            </a:r>
          </a:p>
          <a:p>
            <a:r>
              <a:rPr lang="en-GB" dirty="0">
                <a:latin typeface="Twinkl" pitchFamily="50" charset="0"/>
              </a:rPr>
              <a:t>I can accurately measure the force of gravity pulling on objects.</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B1F6A02-2CA4-4FCE-8E08-6FAB7F843EE8}"/>
              </a:ext>
            </a:extLst>
          </p:cNvPr>
          <p:cNvPicPr>
            <a:picLocks noChangeAspect="1"/>
          </p:cNvPicPr>
          <p:nvPr/>
        </p:nvPicPr>
        <p:blipFill rotWithShape="1">
          <a:blip r:embed="rId2">
            <a:extLst>
              <a:ext uri="{28A0092B-C50C-407E-A947-70E740481C1C}">
                <a14:useLocalDpi xmlns:a14="http://schemas.microsoft.com/office/drawing/2010/main"/>
              </a:ext>
            </a:extLst>
          </a:blip>
          <a:srcRect l="4862" t="-17400" r="5046" b="24504"/>
          <a:stretch/>
        </p:blipFill>
        <p:spPr>
          <a:xfrm>
            <a:off x="444617" y="411061"/>
            <a:ext cx="8237989" cy="5998127"/>
          </a:xfrm>
          <a:prstGeom prst="roundRect">
            <a:avLst>
              <a:gd name="adj" fmla="val 2702"/>
            </a:avLst>
          </a:prstGeom>
        </p:spPr>
      </p:pic>
      <p:sp>
        <p:nvSpPr>
          <p:cNvPr id="8" name="Rectangle 7"/>
          <p:cNvSpPr/>
          <p:nvPr/>
        </p:nvSpPr>
        <p:spPr>
          <a:xfrm>
            <a:off x="-243280" y="1459573"/>
            <a:ext cx="3466802" cy="4210238"/>
          </a:xfrm>
          <a:prstGeom prst="rect">
            <a:avLst/>
          </a:prstGeom>
          <a:solidFill>
            <a:srgbClr val="F0864A"/>
          </a:solidFill>
          <a:ln w="12700">
            <a:solidFill>
              <a:schemeClr val="tx1"/>
            </a:solidFill>
          </a:ln>
        </p:spPr>
        <p:txBody>
          <a:bodyPr wrap="square" lIns="396000" tIns="108000" rIns="108000" bIns="1044000">
            <a:spAutoFit/>
          </a:bodyPr>
          <a:lstStyle/>
          <a:p>
            <a:pPr algn="ctr">
              <a:buFont typeface="Arial" panose="020B0604020202020204" pitchFamily="34" charset="0"/>
              <a:buNone/>
            </a:pPr>
            <a:r>
              <a:rPr lang="en-GB" altLang="en-US" dirty="0"/>
              <a:t>Watch your teacher let go of a bouncy ball. What does    it do?</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These children are discussing why the bouncy ball falls down rather than falling up, sideways or staying still.</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Which child or children do you agree with?</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Falling Down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xmlns="" id="{D746BAB5-01C2-44A4-96E2-039DD1FBE76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413212" y="4613944"/>
            <a:ext cx="2977144" cy="2260832"/>
          </a:xfrm>
          <a:prstGeom prst="rect">
            <a:avLst/>
          </a:prstGeom>
        </p:spPr>
      </p:pic>
      <p:sp>
        <p:nvSpPr>
          <p:cNvPr id="10" name="Rectangle 9">
            <a:extLst>
              <a:ext uri="{FF2B5EF4-FFF2-40B4-BE49-F238E27FC236}">
                <a16:creationId xmlns:a16="http://schemas.microsoft.com/office/drawing/2014/main" xmlns="" id="{C1A99F98-272A-4ED4-B0C9-C6E30D53DECC}"/>
              </a:ext>
            </a:extLst>
          </p:cNvPr>
          <p:cNvSpPr/>
          <p:nvPr/>
        </p:nvSpPr>
        <p:spPr>
          <a:xfrm>
            <a:off x="3355596" y="1556510"/>
            <a:ext cx="5226342" cy="4609398"/>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
        <p:nvSpPr>
          <p:cNvPr id="11" name="TextBox 10">
            <a:extLst>
              <a:ext uri="{FF2B5EF4-FFF2-40B4-BE49-F238E27FC236}">
                <a16:creationId xmlns:a16="http://schemas.microsoft.com/office/drawing/2014/main" xmlns="" id="{8919AC09-4178-4C62-8A83-FF044276AE4B}"/>
              </a:ext>
            </a:extLst>
          </p:cNvPr>
          <p:cNvSpPr txBox="1"/>
          <p:nvPr/>
        </p:nvSpPr>
        <p:spPr>
          <a:xfrm>
            <a:off x="3433247" y="2894201"/>
            <a:ext cx="2027986" cy="1200329"/>
          </a:xfrm>
          <a:prstGeom prst="rect">
            <a:avLst/>
          </a:prstGeom>
          <a:noFill/>
        </p:spPr>
        <p:txBody>
          <a:bodyPr wrap="square" rtlCol="0">
            <a:spAutoFit/>
          </a:bodyPr>
          <a:lstStyle/>
          <a:p>
            <a:pPr algn="ctr"/>
            <a:r>
              <a:rPr lang="en-GB" altLang="en-US" dirty="0"/>
              <a:t>The ball falls downwards because gravity is pulling it down. </a:t>
            </a:r>
            <a:endParaRPr lang="en-GB" dirty="0"/>
          </a:p>
        </p:txBody>
      </p:sp>
      <p:sp>
        <p:nvSpPr>
          <p:cNvPr id="23" name="TextBox 22">
            <a:extLst>
              <a:ext uri="{FF2B5EF4-FFF2-40B4-BE49-F238E27FC236}">
                <a16:creationId xmlns:a16="http://schemas.microsoft.com/office/drawing/2014/main" xmlns="" id="{6D098F20-EB8E-49AA-B0A8-C16B452984D8}"/>
              </a:ext>
            </a:extLst>
          </p:cNvPr>
          <p:cNvSpPr txBox="1"/>
          <p:nvPr/>
        </p:nvSpPr>
        <p:spPr>
          <a:xfrm>
            <a:off x="3528646" y="1523480"/>
            <a:ext cx="2279655" cy="1200329"/>
          </a:xfrm>
          <a:prstGeom prst="rect">
            <a:avLst/>
          </a:prstGeom>
          <a:noFill/>
        </p:spPr>
        <p:txBody>
          <a:bodyPr wrap="square" rtlCol="0">
            <a:spAutoFit/>
          </a:bodyPr>
          <a:lstStyle/>
          <a:p>
            <a:pPr algn="ctr">
              <a:buFont typeface="Arial" panose="020B0604020202020204" pitchFamily="34" charset="0"/>
              <a:buNone/>
            </a:pPr>
            <a:r>
              <a:rPr lang="en-GB" altLang="en-US" dirty="0"/>
              <a:t>There is no air resistance acting on the ball, so it can go straight down.</a:t>
            </a:r>
          </a:p>
        </p:txBody>
      </p:sp>
      <p:sp>
        <p:nvSpPr>
          <p:cNvPr id="25" name="TextBox 24">
            <a:extLst>
              <a:ext uri="{FF2B5EF4-FFF2-40B4-BE49-F238E27FC236}">
                <a16:creationId xmlns:a16="http://schemas.microsoft.com/office/drawing/2014/main" xmlns="" id="{99685EF6-6A8A-42E6-962F-FF66B2FE9E0D}"/>
              </a:ext>
            </a:extLst>
          </p:cNvPr>
          <p:cNvSpPr txBox="1"/>
          <p:nvPr/>
        </p:nvSpPr>
        <p:spPr>
          <a:xfrm>
            <a:off x="5940375" y="1574946"/>
            <a:ext cx="2536702" cy="1477328"/>
          </a:xfrm>
          <a:prstGeom prst="rect">
            <a:avLst/>
          </a:prstGeom>
          <a:noFill/>
        </p:spPr>
        <p:txBody>
          <a:bodyPr wrap="square" rtlCol="0">
            <a:spAutoFit/>
          </a:bodyPr>
          <a:lstStyle/>
          <a:p>
            <a:pPr algn="ctr">
              <a:buFont typeface="Arial" panose="020B0604020202020204" pitchFamily="34" charset="0"/>
              <a:buNone/>
            </a:pPr>
            <a:r>
              <a:rPr lang="en-GB" altLang="en-US" dirty="0"/>
              <a:t>The ground exerts a force on the ball so the ball is magnetically attracted to the ground.</a:t>
            </a:r>
          </a:p>
        </p:txBody>
      </p:sp>
      <p:sp>
        <p:nvSpPr>
          <p:cNvPr id="26" name="TextBox 25">
            <a:extLst>
              <a:ext uri="{FF2B5EF4-FFF2-40B4-BE49-F238E27FC236}">
                <a16:creationId xmlns:a16="http://schemas.microsoft.com/office/drawing/2014/main" xmlns="" id="{90D7FAFC-A385-4C01-804C-74CDCBF3701B}"/>
              </a:ext>
            </a:extLst>
          </p:cNvPr>
          <p:cNvSpPr txBox="1"/>
          <p:nvPr/>
        </p:nvSpPr>
        <p:spPr>
          <a:xfrm>
            <a:off x="5759044" y="3153508"/>
            <a:ext cx="2718033" cy="1200329"/>
          </a:xfrm>
          <a:prstGeom prst="rect">
            <a:avLst/>
          </a:prstGeom>
          <a:noFill/>
        </p:spPr>
        <p:txBody>
          <a:bodyPr wrap="square" rtlCol="0">
            <a:spAutoFit/>
          </a:bodyPr>
          <a:lstStyle/>
          <a:p>
            <a:pPr algn="ctr">
              <a:buFont typeface="Arial" panose="020B0604020202020204" pitchFamily="34" charset="0"/>
              <a:buNone/>
            </a:pPr>
            <a:r>
              <a:rPr lang="en-GB" altLang="en-US" dirty="0"/>
              <a:t>The bouncy ball falls downwards because it is heavy. If it were lighter, it would float away.</a:t>
            </a:r>
          </a:p>
        </p:txBody>
      </p:sp>
      <p:pic>
        <p:nvPicPr>
          <p:cNvPr id="21" name="Picture 20">
            <a:extLst>
              <a:ext uri="{FF2B5EF4-FFF2-40B4-BE49-F238E27FC236}">
                <a16:creationId xmlns:a16="http://schemas.microsoft.com/office/drawing/2014/main" xmlns="" id="{5F7CD319-B1C0-428F-83B4-F98F3BAC14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3146" y="5064935"/>
            <a:ext cx="711307" cy="712981"/>
          </a:xfrm>
          <a:prstGeom prst="rect">
            <a:avLst/>
          </a:prstGeom>
        </p:spPr>
      </p:pic>
      <p:pic>
        <p:nvPicPr>
          <p:cNvPr id="28" name="Picture 27">
            <a:extLst>
              <a:ext uri="{FF2B5EF4-FFF2-40B4-BE49-F238E27FC236}">
                <a16:creationId xmlns:a16="http://schemas.microsoft.com/office/drawing/2014/main" xmlns="" id="{7371AEA5-1E61-406B-B1EA-87B2988A0C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0264"/>
          <a:stretch/>
        </p:blipFill>
        <p:spPr>
          <a:xfrm>
            <a:off x="2651911" y="4209823"/>
            <a:ext cx="1884164" cy="2648177"/>
          </a:xfrm>
          <a:prstGeom prst="rect">
            <a:avLst/>
          </a:prstGeom>
        </p:spPr>
      </p:pic>
      <p:pic>
        <p:nvPicPr>
          <p:cNvPr id="30" name="Picture 29">
            <a:extLst>
              <a:ext uri="{FF2B5EF4-FFF2-40B4-BE49-F238E27FC236}">
                <a16:creationId xmlns:a16="http://schemas.microsoft.com/office/drawing/2014/main" xmlns="" id="{C5A921B6-A40B-4252-8F0B-F5BC6E2646E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1385"/>
          <a:stretch/>
        </p:blipFill>
        <p:spPr>
          <a:xfrm>
            <a:off x="3738838" y="4209823"/>
            <a:ext cx="2151655" cy="2648177"/>
          </a:xfrm>
          <a:prstGeom prst="rect">
            <a:avLst/>
          </a:prstGeom>
        </p:spPr>
      </p:pic>
      <p:pic>
        <p:nvPicPr>
          <p:cNvPr id="34" name="Picture 33">
            <a:extLst>
              <a:ext uri="{FF2B5EF4-FFF2-40B4-BE49-F238E27FC236}">
                <a16:creationId xmlns:a16="http://schemas.microsoft.com/office/drawing/2014/main" xmlns="" id="{4F024047-052F-495E-B882-B1B41E6BA39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64524"/>
          <a:stretch/>
        </p:blipFill>
        <p:spPr>
          <a:xfrm>
            <a:off x="6896946" y="4425061"/>
            <a:ext cx="2063950" cy="2432939"/>
          </a:xfrm>
          <a:prstGeom prst="rect">
            <a:avLst/>
          </a:prstGeom>
        </p:spPr>
      </p:pic>
      <p:pic>
        <p:nvPicPr>
          <p:cNvPr id="32" name="Picture 31">
            <a:extLst>
              <a:ext uri="{FF2B5EF4-FFF2-40B4-BE49-F238E27FC236}">
                <a16:creationId xmlns:a16="http://schemas.microsoft.com/office/drawing/2014/main" xmlns="" id="{83313491-88DC-443A-8543-0DDD6CC4C0A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27139" b="65196"/>
          <a:stretch/>
        </p:blipFill>
        <p:spPr>
          <a:xfrm>
            <a:off x="5382954" y="4471156"/>
            <a:ext cx="1781714" cy="2386844"/>
          </a:xfrm>
          <a:prstGeom prst="rect">
            <a:avLst/>
          </a:prstGeom>
        </p:spPr>
      </p:pic>
      <p:pic>
        <p:nvPicPr>
          <p:cNvPr id="54" name="Picture 53">
            <a:extLst>
              <a:ext uri="{FF2B5EF4-FFF2-40B4-BE49-F238E27FC236}">
                <a16:creationId xmlns:a16="http://schemas.microsoft.com/office/drawing/2014/main" xmlns="" id="{BF64469E-7A6D-4183-A38C-7417E0E4572A}"/>
              </a:ext>
            </a:extLst>
          </p:cNvPr>
          <p:cNvPicPr>
            <a:picLocks noChangeAspect="1"/>
          </p:cNvPicPr>
          <p:nvPr/>
        </p:nvPicPr>
        <p:blipFill>
          <a:blip r:embed="rId16"/>
          <a:stretch>
            <a:fillRect/>
          </a:stretch>
        </p:blipFill>
        <p:spPr>
          <a:xfrm>
            <a:off x="3423785" y="2460580"/>
            <a:ext cx="469433" cy="1652159"/>
          </a:xfrm>
          <a:prstGeom prst="rect">
            <a:avLst/>
          </a:prstGeom>
        </p:spPr>
      </p:pic>
      <p:pic>
        <p:nvPicPr>
          <p:cNvPr id="57" name="Picture 56">
            <a:extLst>
              <a:ext uri="{FF2B5EF4-FFF2-40B4-BE49-F238E27FC236}">
                <a16:creationId xmlns:a16="http://schemas.microsoft.com/office/drawing/2014/main" xmlns="" id="{727B8038-63AB-4136-8369-AFADBF061FB9}"/>
              </a:ext>
            </a:extLst>
          </p:cNvPr>
          <p:cNvPicPr>
            <a:picLocks noChangeAspect="1"/>
          </p:cNvPicPr>
          <p:nvPr/>
        </p:nvPicPr>
        <p:blipFill>
          <a:blip r:embed="rId17"/>
          <a:stretch>
            <a:fillRect/>
          </a:stretch>
        </p:blipFill>
        <p:spPr>
          <a:xfrm>
            <a:off x="5249788" y="4048153"/>
            <a:ext cx="408467" cy="1286367"/>
          </a:xfrm>
          <a:prstGeom prst="rect">
            <a:avLst/>
          </a:prstGeom>
        </p:spPr>
      </p:pic>
      <p:pic>
        <p:nvPicPr>
          <p:cNvPr id="60" name="Picture 59">
            <a:extLst>
              <a:ext uri="{FF2B5EF4-FFF2-40B4-BE49-F238E27FC236}">
                <a16:creationId xmlns:a16="http://schemas.microsoft.com/office/drawing/2014/main" xmlns="" id="{D3BFD898-97C3-47E0-A84A-9039FA348B27}"/>
              </a:ext>
            </a:extLst>
          </p:cNvPr>
          <p:cNvPicPr>
            <a:picLocks noChangeAspect="1"/>
          </p:cNvPicPr>
          <p:nvPr/>
        </p:nvPicPr>
        <p:blipFill>
          <a:blip r:embed="rId18"/>
          <a:stretch>
            <a:fillRect/>
          </a:stretch>
        </p:blipFill>
        <p:spPr>
          <a:xfrm>
            <a:off x="5703111" y="2473303"/>
            <a:ext cx="670618" cy="2042337"/>
          </a:xfrm>
          <a:prstGeom prst="rect">
            <a:avLst/>
          </a:prstGeom>
        </p:spPr>
      </p:pic>
      <p:pic>
        <p:nvPicPr>
          <p:cNvPr id="63" name="Picture 62">
            <a:extLst>
              <a:ext uri="{FF2B5EF4-FFF2-40B4-BE49-F238E27FC236}">
                <a16:creationId xmlns:a16="http://schemas.microsoft.com/office/drawing/2014/main" xmlns="" id="{BA859436-A16A-4145-8AC4-1D8936C7A394}"/>
              </a:ext>
            </a:extLst>
          </p:cNvPr>
          <p:cNvPicPr>
            <a:picLocks noChangeAspect="1"/>
          </p:cNvPicPr>
          <p:nvPr/>
        </p:nvPicPr>
        <p:blipFill>
          <a:blip r:embed="rId19"/>
          <a:stretch>
            <a:fillRect/>
          </a:stretch>
        </p:blipFill>
        <p:spPr>
          <a:xfrm>
            <a:off x="6984925" y="4369520"/>
            <a:ext cx="390178" cy="1329043"/>
          </a:xfrm>
          <a:prstGeom prst="rect">
            <a:avLst/>
          </a:prstGeom>
        </p:spPr>
      </p:pic>
      <p:pic>
        <p:nvPicPr>
          <p:cNvPr id="64" name="Talking Partners">
            <a:extLst>
              <a:ext uri="{FF2B5EF4-FFF2-40B4-BE49-F238E27FC236}">
                <a16:creationId xmlns:a16="http://schemas.microsoft.com/office/drawing/2014/main" xmlns="" id="{5E6958AF-DE9B-4228-BDB3-4F9BC3AC87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286"/>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300" fill="hold"/>
                                        <p:tgtEl>
                                          <p:spTgt spid="3"/>
                                        </p:tgtEl>
                                        <p:attrNameLst>
                                          <p:attrName>ppt_x</p:attrName>
                                        </p:attrNameLst>
                                      </p:cBhvr>
                                      <p:tavLst>
                                        <p:tav tm="0">
                                          <p:val>
                                            <p:strVal val="#ppt_x"/>
                                          </p:val>
                                        </p:tav>
                                        <p:tav tm="100000">
                                          <p:val>
                                            <p:strVal val="#ppt_x"/>
                                          </p:val>
                                        </p:tav>
                                      </p:tavLst>
                                    </p:anim>
                                    <p:anim calcmode="lin" valueType="num">
                                      <p:cBhvr additive="base">
                                        <p:cTn id="15" dur="3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300" fill="hold"/>
                                        <p:tgtEl>
                                          <p:spTgt spid="21"/>
                                        </p:tgtEl>
                                        <p:attrNameLst>
                                          <p:attrName>ppt_x</p:attrName>
                                        </p:attrNameLst>
                                      </p:cBhvr>
                                      <p:tavLst>
                                        <p:tav tm="0">
                                          <p:val>
                                            <p:strVal val="#ppt_x"/>
                                          </p:val>
                                        </p:tav>
                                        <p:tav tm="100000">
                                          <p:val>
                                            <p:strVal val="#ppt_x"/>
                                          </p:val>
                                        </p:tav>
                                      </p:tavLst>
                                    </p:anim>
                                    <p:anim calcmode="lin" valueType="num">
                                      <p:cBhvr additive="base">
                                        <p:cTn id="19" dur="3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1050"/>
                            </p:stCondLst>
                            <p:childTnLst>
                              <p:par>
                                <p:cTn id="21" presetID="42" presetClass="path" presetSubtype="0" decel="50000" fill="hold" nodeType="afterEffect">
                                  <p:stCondLst>
                                    <p:cond delay="0"/>
                                  </p:stCondLst>
                                  <p:childTnLst>
                                    <p:animMotion origin="layout" path="M -4.72222E-6 7.40741E-7 L -4.72222E-6 -0.32199 " pathEditMode="relative" rAng="0" ptsTypes="AA">
                                      <p:cBhvr>
                                        <p:cTn id="22" dur="500" fill="hold"/>
                                        <p:tgtEl>
                                          <p:spTgt spid="21"/>
                                        </p:tgtEl>
                                        <p:attrNameLst>
                                          <p:attrName>ppt_x</p:attrName>
                                          <p:attrName>ppt_y</p:attrName>
                                        </p:attrNameLst>
                                      </p:cBhvr>
                                      <p:rCtr x="0" y="-16111"/>
                                    </p:animMotion>
                                  </p:childTnLst>
                                </p:cTn>
                              </p:par>
                            </p:childTnLst>
                          </p:cTn>
                        </p:par>
                        <p:par>
                          <p:cTn id="23" fill="hold">
                            <p:stCondLst>
                              <p:cond delay="1550"/>
                            </p:stCondLst>
                            <p:childTnLst>
                              <p:par>
                                <p:cTn id="24" presetID="42" presetClass="path" presetSubtype="0" fill="hold" nodeType="afterEffect">
                                  <p:stCondLst>
                                    <p:cond delay="0"/>
                                  </p:stCondLst>
                                  <p:childTnLst>
                                    <p:animMotion origin="layout" path="M -4.72222E-6 -0.32199 L -3.88889E-6 1.48148E-6 " pathEditMode="relative" rAng="0" ptsTypes="AA">
                                      <p:cBhvr>
                                        <p:cTn id="25" dur="500" fill="hold"/>
                                        <p:tgtEl>
                                          <p:spTgt spid="21"/>
                                        </p:tgtEl>
                                        <p:attrNameLst>
                                          <p:attrName>ppt_x</p:attrName>
                                          <p:attrName>ppt_y</p:attrName>
                                        </p:attrNameLst>
                                      </p:cBhvr>
                                      <p:rCtr x="-35" y="15926"/>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fill="hold"/>
                                        <p:tgtEl>
                                          <p:spTgt spid="32"/>
                                        </p:tgtEl>
                                        <p:attrNameLst>
                                          <p:attrName>ppt_x</p:attrName>
                                        </p:attrNameLst>
                                      </p:cBhvr>
                                      <p:tavLst>
                                        <p:tav tm="0">
                                          <p:val>
                                            <p:strVal val="#ppt_x"/>
                                          </p:val>
                                        </p:tav>
                                        <p:tav tm="100000">
                                          <p:val>
                                            <p:strVal val="#ppt_x"/>
                                          </p:val>
                                        </p:tav>
                                      </p:tavLst>
                                    </p:anim>
                                    <p:anim calcmode="lin" valueType="num">
                                      <p:cBhvr additive="base">
                                        <p:cTn id="73" dur="500" fill="hold"/>
                                        <p:tgtEl>
                                          <p:spTgt spid="32"/>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2" presetClass="entr" presetSubtype="4"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down)">
                                      <p:cBhvr>
                                        <p:cTn id="77" dur="500"/>
                                        <p:tgtEl>
                                          <p:spTgt spid="6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additive="base">
                                        <p:cTn id="86" dur="500" fill="hold"/>
                                        <p:tgtEl>
                                          <p:spTgt spid="34"/>
                                        </p:tgtEl>
                                        <p:attrNameLst>
                                          <p:attrName>ppt_x</p:attrName>
                                        </p:attrNameLst>
                                      </p:cBhvr>
                                      <p:tavLst>
                                        <p:tav tm="0">
                                          <p:val>
                                            <p:strVal val="#ppt_x"/>
                                          </p:val>
                                        </p:tav>
                                        <p:tav tm="100000">
                                          <p:val>
                                            <p:strVal val="#ppt_x"/>
                                          </p:val>
                                        </p:tav>
                                      </p:tavLst>
                                    </p:anim>
                                    <p:anim calcmode="lin" valueType="num">
                                      <p:cBhvr additive="base">
                                        <p:cTn id="87" dur="500" fill="hold"/>
                                        <p:tgtEl>
                                          <p:spTgt spid="34"/>
                                        </p:tgtEl>
                                        <p:attrNameLst>
                                          <p:attrName>ppt_y</p:attrName>
                                        </p:attrNameLst>
                                      </p:cBhvr>
                                      <p:tavLst>
                                        <p:tav tm="0">
                                          <p:val>
                                            <p:strVal val="1+#ppt_h/2"/>
                                          </p:val>
                                        </p:tav>
                                        <p:tav tm="100000">
                                          <p:val>
                                            <p:strVal val="#ppt_y"/>
                                          </p:val>
                                        </p:tav>
                                      </p:tavLst>
                                    </p:anim>
                                  </p:childTnLst>
                                </p:cTn>
                              </p:par>
                            </p:childTnLst>
                          </p:cTn>
                        </p:par>
                        <p:par>
                          <p:cTn id="88" fill="hold">
                            <p:stCondLst>
                              <p:cond delay="500"/>
                            </p:stCondLst>
                            <p:childTnLst>
                              <p:par>
                                <p:cTn id="89" presetID="22" presetClass="entr" presetSubtype="4"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down)">
                                      <p:cBhvr>
                                        <p:cTn id="91" dur="500"/>
                                        <p:tgtEl>
                                          <p:spTgt spid="63"/>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23"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A717A39-D1F8-4279-8CD3-F3F7008B72FD}"/>
              </a:ext>
            </a:extLst>
          </p:cNvPr>
          <p:cNvPicPr>
            <a:picLocks noChangeAspect="1"/>
          </p:cNvPicPr>
          <p:nvPr/>
        </p:nvPicPr>
        <p:blipFill rotWithShape="1">
          <a:blip r:embed="rId2">
            <a:extLst>
              <a:ext uri="{28A0092B-C50C-407E-A947-70E740481C1C}">
                <a14:useLocalDpi xmlns:a14="http://schemas.microsoft.com/office/drawing/2010/main"/>
              </a:ext>
            </a:extLst>
          </a:blip>
          <a:srcRect l="4862" t="-17400" r="5046" b="24504"/>
          <a:stretch/>
        </p:blipFill>
        <p:spPr>
          <a:xfrm>
            <a:off x="444617" y="411061"/>
            <a:ext cx="8237989" cy="5998127"/>
          </a:xfrm>
          <a:prstGeom prst="roundRect">
            <a:avLst>
              <a:gd name="adj" fmla="val 2702"/>
            </a:avLst>
          </a:prstGeom>
        </p:spPr>
      </p:pic>
      <p:sp>
        <p:nvSpPr>
          <p:cNvPr id="8" name="Rectangle 7"/>
          <p:cNvSpPr/>
          <p:nvPr/>
        </p:nvSpPr>
        <p:spPr>
          <a:xfrm>
            <a:off x="-243280" y="1470206"/>
            <a:ext cx="4118930" cy="4650092"/>
          </a:xfrm>
          <a:prstGeom prst="rect">
            <a:avLst/>
          </a:prstGeom>
          <a:solidFill>
            <a:srgbClr val="F0864A"/>
          </a:solidFill>
          <a:ln w="12700">
            <a:solidFill>
              <a:schemeClr val="tx1"/>
            </a:solidFill>
          </a:ln>
        </p:spPr>
        <p:txBody>
          <a:bodyPr wrap="square" lIns="396000" tIns="108000" rIns="108000" bIns="108000">
            <a:spAutoFit/>
          </a:bodyPr>
          <a:lstStyle/>
          <a:p>
            <a:pPr algn="ctr">
              <a:buFont typeface="Arial" panose="020B0604020202020204" pitchFamily="34" charset="0"/>
              <a:buNone/>
            </a:pPr>
            <a:r>
              <a:rPr lang="en-GB" altLang="en-US" dirty="0"/>
              <a:t>Did you agree with </a:t>
            </a:r>
            <a:r>
              <a:rPr lang="en-GB" altLang="en-US"/>
              <a:t>this boy?</a:t>
            </a:r>
            <a:endParaRPr lang="en-GB" altLang="en-US" dirty="0"/>
          </a:p>
          <a:p>
            <a:pPr algn="ctr">
              <a:buFont typeface="Arial" panose="020B0604020202020204" pitchFamily="34" charset="0"/>
              <a:buNone/>
            </a:pPr>
            <a:r>
              <a:rPr lang="en-GB" b="1" dirty="0"/>
              <a:t>Gravity</a:t>
            </a:r>
            <a:r>
              <a:rPr lang="en-GB" dirty="0"/>
              <a:t> is the force that means that objects are pulled towards the centre of the Earth.</a:t>
            </a:r>
          </a:p>
          <a:p>
            <a:pPr algn="ctr">
              <a:buFont typeface="Arial" panose="020B0604020202020204" pitchFamily="34" charset="0"/>
              <a:buNone/>
            </a:pPr>
            <a:endParaRPr lang="en-GB" altLang="en-US" dirty="0"/>
          </a:p>
          <a:p>
            <a:pPr algn="ctr">
              <a:buFont typeface="Arial" panose="020B0604020202020204" pitchFamily="34" charset="0"/>
              <a:buNone/>
            </a:pPr>
            <a:r>
              <a:rPr lang="en-GB" dirty="0"/>
              <a:t>All objects exert a </a:t>
            </a:r>
            <a:r>
              <a:rPr lang="en-GB" b="1" dirty="0"/>
              <a:t>gravitational pull</a:t>
            </a:r>
            <a:r>
              <a:rPr lang="en-GB" dirty="0"/>
              <a:t>. However, the strength of an object's gravitational pull depends on its </a:t>
            </a:r>
            <a:r>
              <a:rPr lang="en-GB" b="1" dirty="0"/>
              <a:t>mass</a:t>
            </a:r>
            <a:r>
              <a:rPr lang="en-GB" dirty="0"/>
              <a:t>. The Earth is a huge object with an extremely high mass, so its gravitational pull is very strong.</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The force of gravity keeps us on the ground. Gravity also causes objects to fall down if they are dropped.</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Falling Down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8" name="Picture 27">
            <a:extLst>
              <a:ext uri="{FF2B5EF4-FFF2-40B4-BE49-F238E27FC236}">
                <a16:creationId xmlns:a16="http://schemas.microsoft.com/office/drawing/2014/main" xmlns="" id="{7371AEA5-1E61-406B-B1EA-87B2988A0CD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8928"/>
          <a:stretch/>
        </p:blipFill>
        <p:spPr>
          <a:xfrm>
            <a:off x="3806122" y="2732621"/>
            <a:ext cx="1909758" cy="4125379"/>
          </a:xfrm>
          <a:prstGeom prst="rect">
            <a:avLst/>
          </a:prstGeom>
        </p:spPr>
      </p:pic>
      <p:pic>
        <p:nvPicPr>
          <p:cNvPr id="30" name="Picture 29">
            <a:extLst>
              <a:ext uri="{FF2B5EF4-FFF2-40B4-BE49-F238E27FC236}">
                <a16:creationId xmlns:a16="http://schemas.microsoft.com/office/drawing/2014/main" xmlns="" id="{C5A921B6-A40B-4252-8F0B-F5BC6E2646E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 b="43244"/>
          <a:stretch/>
        </p:blipFill>
        <p:spPr>
          <a:xfrm>
            <a:off x="5216775" y="2965810"/>
            <a:ext cx="2151655" cy="3892189"/>
          </a:xfrm>
          <a:prstGeom prst="rect">
            <a:avLst/>
          </a:prstGeom>
        </p:spPr>
      </p:pic>
      <p:pic>
        <p:nvPicPr>
          <p:cNvPr id="34" name="Picture 33">
            <a:extLst>
              <a:ext uri="{FF2B5EF4-FFF2-40B4-BE49-F238E27FC236}">
                <a16:creationId xmlns:a16="http://schemas.microsoft.com/office/drawing/2014/main" xmlns="" id="{4F024047-052F-495E-B882-B1B41E6BA39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401" b="46385"/>
          <a:stretch/>
        </p:blipFill>
        <p:spPr>
          <a:xfrm>
            <a:off x="7088342" y="3181049"/>
            <a:ext cx="2055658" cy="3676949"/>
          </a:xfrm>
          <a:prstGeom prst="rect">
            <a:avLst/>
          </a:prstGeom>
        </p:spPr>
      </p:pic>
      <p:pic>
        <p:nvPicPr>
          <p:cNvPr id="32" name="Picture 31">
            <a:extLst>
              <a:ext uri="{FF2B5EF4-FFF2-40B4-BE49-F238E27FC236}">
                <a16:creationId xmlns:a16="http://schemas.microsoft.com/office/drawing/2014/main" xmlns="" id="{83313491-88DC-443A-8543-0DDD6CC4C0A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7139" b="47056"/>
          <a:stretch/>
        </p:blipFill>
        <p:spPr>
          <a:xfrm>
            <a:off x="6403689" y="3227143"/>
            <a:ext cx="1781714" cy="3630855"/>
          </a:xfrm>
          <a:prstGeom prst="rect">
            <a:avLst/>
          </a:prstGeom>
        </p:spPr>
      </p:pic>
      <p:pic>
        <p:nvPicPr>
          <p:cNvPr id="29" name="Talking Partners">
            <a:extLst>
              <a:ext uri="{FF2B5EF4-FFF2-40B4-BE49-F238E27FC236}">
                <a16:creationId xmlns:a16="http://schemas.microsoft.com/office/drawing/2014/main" xmlns="" id="{A32824C2-F785-4DC7-86E5-A4064B9688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286"/>
            <a:ext cx="864000" cy="864000"/>
          </a:xfrm>
          <a:prstGeom prst="rect">
            <a:avLst/>
          </a:prstGeom>
        </p:spPr>
      </p:pic>
      <p:sp>
        <p:nvSpPr>
          <p:cNvPr id="2" name="Speech Bubble: Rectangle with Corners Rounded 1">
            <a:extLst>
              <a:ext uri="{FF2B5EF4-FFF2-40B4-BE49-F238E27FC236}">
                <a16:creationId xmlns:a16="http://schemas.microsoft.com/office/drawing/2014/main" xmlns="" id="{85C5B275-6A00-40D1-8612-1F92B36E9185}"/>
              </a:ext>
            </a:extLst>
          </p:cNvPr>
          <p:cNvSpPr/>
          <p:nvPr/>
        </p:nvSpPr>
        <p:spPr>
          <a:xfrm>
            <a:off x="4488527" y="1609175"/>
            <a:ext cx="3278316" cy="1063281"/>
          </a:xfrm>
          <a:prstGeom prst="wedgeRoundRectCallout">
            <a:avLst>
              <a:gd name="adj1" fmla="val -6275"/>
              <a:gd name="adj2" fmla="val 91659"/>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chemeClr val="tx1"/>
                </a:solidFill>
              </a:rPr>
              <a:t>Gravity pulls the bouncy ball downwards so it falls down. </a:t>
            </a:r>
          </a:p>
        </p:txBody>
      </p:sp>
    </p:spTree>
    <p:extLst>
      <p:ext uri="{BB962C8B-B14F-4D97-AF65-F5344CB8AC3E}">
        <p14:creationId xmlns:p14="http://schemas.microsoft.com/office/powerpoint/2010/main" val="25565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5950" y="765175"/>
            <a:ext cx="6502399" cy="584775"/>
          </a:xfrm>
          <a:prstGeom prst="rect">
            <a:avLst/>
          </a:prstGeom>
        </p:spPr>
        <p:txBody>
          <a:bodyPr wrap="square">
            <a:spAutoFit/>
          </a:bodyPr>
          <a:lstStyle/>
          <a:p>
            <a:pPr algn="ctr"/>
            <a:r>
              <a:rPr lang="en-GB" sz="3200" b="1" dirty="0">
                <a:latin typeface="+mj-lt"/>
              </a:rPr>
              <a:t>Discovering Gravity</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1" name="Individual Work">
            <a:extLst>
              <a:ext uri="{FF2B5EF4-FFF2-40B4-BE49-F238E27FC236}">
                <a16:creationId xmlns:a16="http://schemas.microsoft.com/office/drawing/2014/main" xmlns="" id="{A2B08F48-4649-453D-A00E-8510588AA5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7800" y="621086"/>
            <a:ext cx="864000" cy="864000"/>
          </a:xfrm>
          <a:prstGeom prst="rect">
            <a:avLst/>
          </a:prstGeom>
        </p:spPr>
      </p:pic>
      <p:pic>
        <p:nvPicPr>
          <p:cNvPr id="4" name="Picture 3">
            <a:extLst>
              <a:ext uri="{FF2B5EF4-FFF2-40B4-BE49-F238E27FC236}">
                <a16:creationId xmlns:a16="http://schemas.microsoft.com/office/drawing/2014/main" xmlns="" id="{07D13E18-9688-4326-A8E2-C531CF716D8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41192" b="2500"/>
          <a:stretch/>
        </p:blipFill>
        <p:spPr>
          <a:xfrm flipH="1">
            <a:off x="-2" y="171450"/>
            <a:ext cx="4087537" cy="6686550"/>
          </a:xfrm>
          <a:prstGeom prst="rect">
            <a:avLst/>
          </a:prstGeom>
        </p:spPr>
      </p:pic>
      <p:sp>
        <p:nvSpPr>
          <p:cNvPr id="11" name="TextBox 10">
            <a:extLst>
              <a:ext uri="{FF2B5EF4-FFF2-40B4-BE49-F238E27FC236}">
                <a16:creationId xmlns:a16="http://schemas.microsoft.com/office/drawing/2014/main" xmlns="" id="{DD12F19B-CE9E-4E96-8D89-70A6343A724A}"/>
              </a:ext>
            </a:extLst>
          </p:cNvPr>
          <p:cNvSpPr txBox="1"/>
          <p:nvPr/>
        </p:nvSpPr>
        <p:spPr>
          <a:xfrm>
            <a:off x="4295774" y="3149934"/>
            <a:ext cx="3326359" cy="1326105"/>
          </a:xfrm>
          <a:prstGeom prst="rect">
            <a:avLst/>
          </a:prstGeom>
          <a:solidFill>
            <a:srgbClr val="F0864A"/>
          </a:solidFill>
          <a:ln>
            <a:solidFill>
              <a:schemeClr val="tx1"/>
            </a:solidFill>
          </a:ln>
        </p:spPr>
        <p:txBody>
          <a:bodyPr wrap="square" lIns="108000" tIns="108000" rIns="792000" bIns="108000" rtlCol="0">
            <a:spAutoFit/>
          </a:bodyPr>
          <a:lstStyle/>
          <a:p>
            <a:pPr>
              <a:lnSpc>
                <a:spcPct val="100000"/>
              </a:lnSpc>
              <a:spcBef>
                <a:spcPct val="0"/>
              </a:spcBef>
              <a:buFontTx/>
              <a:buNone/>
            </a:pPr>
            <a:r>
              <a:rPr lang="en-GB" altLang="en-US" dirty="0"/>
              <a:t>This is Isaac Newton. Do you have any idea why he is pictured next to an apple tree?</a:t>
            </a:r>
          </a:p>
        </p:txBody>
      </p:sp>
      <p:pic>
        <p:nvPicPr>
          <p:cNvPr id="10" name="Picture 9">
            <a:extLst>
              <a:ext uri="{FF2B5EF4-FFF2-40B4-BE49-F238E27FC236}">
                <a16:creationId xmlns:a16="http://schemas.microsoft.com/office/drawing/2014/main" xmlns="" id="{B3786559-DBA0-438D-948D-0FE1B7ECF13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7374"/>
          <a:stretch/>
        </p:blipFill>
        <p:spPr>
          <a:xfrm flipH="1">
            <a:off x="6107483" y="1842526"/>
            <a:ext cx="3036517" cy="5015474"/>
          </a:xfrm>
          <a:prstGeom prst="rect">
            <a:avLst/>
          </a:prstGeom>
        </p:spPr>
      </p:pic>
    </p:spTree>
    <p:extLst>
      <p:ext uri="{BB962C8B-B14F-4D97-AF65-F5344CB8AC3E}">
        <p14:creationId xmlns:p14="http://schemas.microsoft.com/office/powerpoint/2010/main" val="17976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DD12F19B-CE9E-4E96-8D89-70A6343A724A}"/>
              </a:ext>
            </a:extLst>
          </p:cNvPr>
          <p:cNvSpPr txBox="1"/>
          <p:nvPr/>
        </p:nvSpPr>
        <p:spPr>
          <a:xfrm>
            <a:off x="2171700" y="1692609"/>
            <a:ext cx="4696933" cy="1326105"/>
          </a:xfrm>
          <a:prstGeom prst="rect">
            <a:avLst/>
          </a:prstGeom>
          <a:solidFill>
            <a:srgbClr val="F0864A"/>
          </a:solidFill>
          <a:ln>
            <a:solidFill>
              <a:schemeClr val="tx1"/>
            </a:solidFill>
          </a:ln>
        </p:spPr>
        <p:txBody>
          <a:bodyPr wrap="square" lIns="720000" tIns="108000" rIns="108000" bIns="108000" rtlCol="0">
            <a:spAutoFit/>
          </a:bodyPr>
          <a:lstStyle/>
          <a:p>
            <a:pPr>
              <a:lnSpc>
                <a:spcPct val="100000"/>
              </a:lnSpc>
              <a:buFont typeface="Arial" panose="020B0604020202020204" pitchFamily="34" charset="0"/>
              <a:buNone/>
            </a:pPr>
            <a:r>
              <a:rPr lang="en-GB" dirty="0"/>
              <a:t>Isaac Newton famously developed his   </a:t>
            </a:r>
          </a:p>
          <a:p>
            <a:pPr>
              <a:lnSpc>
                <a:spcPct val="100000"/>
              </a:lnSpc>
              <a:buFont typeface="Arial" panose="020B0604020202020204" pitchFamily="34" charset="0"/>
              <a:buNone/>
            </a:pPr>
            <a:r>
              <a:rPr lang="en-GB" dirty="0"/>
              <a:t>              theory of gravity when he</a:t>
            </a:r>
          </a:p>
          <a:p>
            <a:pPr>
              <a:lnSpc>
                <a:spcPct val="100000"/>
              </a:lnSpc>
              <a:buFont typeface="Arial" panose="020B0604020202020204" pitchFamily="34" charset="0"/>
              <a:buNone/>
            </a:pPr>
            <a:r>
              <a:rPr lang="en-GB" dirty="0"/>
              <a:t>            saw an apple fall to the</a:t>
            </a:r>
          </a:p>
          <a:p>
            <a:pPr>
              <a:lnSpc>
                <a:spcPct val="100000"/>
              </a:lnSpc>
              <a:buFont typeface="Arial" panose="020B0604020202020204" pitchFamily="34" charset="0"/>
              <a:buNone/>
            </a:pPr>
            <a:r>
              <a:rPr lang="en-GB" dirty="0"/>
              <a:t>      ground from an apple tree.</a:t>
            </a:r>
            <a:endParaRPr lang="en-GB" altLang="en-US" dirty="0"/>
          </a:p>
        </p:txBody>
      </p:sp>
      <p:sp>
        <p:nvSpPr>
          <p:cNvPr id="12" name="Rectangle 11"/>
          <p:cNvSpPr/>
          <p:nvPr/>
        </p:nvSpPr>
        <p:spPr>
          <a:xfrm>
            <a:off x="1885950" y="765175"/>
            <a:ext cx="6502399" cy="584775"/>
          </a:xfrm>
          <a:prstGeom prst="rect">
            <a:avLst/>
          </a:prstGeom>
        </p:spPr>
        <p:txBody>
          <a:bodyPr wrap="square">
            <a:spAutoFit/>
          </a:bodyPr>
          <a:lstStyle/>
          <a:p>
            <a:pPr algn="ctr"/>
            <a:r>
              <a:rPr lang="en-GB" sz="3200" b="1" dirty="0">
                <a:latin typeface="+mj-lt"/>
              </a:rPr>
              <a:t>Discovering Gravity</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1" name="Individual Work">
            <a:extLst>
              <a:ext uri="{FF2B5EF4-FFF2-40B4-BE49-F238E27FC236}">
                <a16:creationId xmlns:a16="http://schemas.microsoft.com/office/drawing/2014/main" xmlns="" id="{A2B08F48-4649-453D-A00E-8510588AA5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7800" y="621086"/>
            <a:ext cx="864000" cy="864000"/>
          </a:xfrm>
          <a:prstGeom prst="rect">
            <a:avLst/>
          </a:prstGeom>
        </p:spPr>
      </p:pic>
      <p:pic>
        <p:nvPicPr>
          <p:cNvPr id="4" name="Picture 3">
            <a:extLst>
              <a:ext uri="{FF2B5EF4-FFF2-40B4-BE49-F238E27FC236}">
                <a16:creationId xmlns:a16="http://schemas.microsoft.com/office/drawing/2014/main" xmlns="" id="{07D13E18-9688-4326-A8E2-C531CF716D8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41192" b="2500"/>
          <a:stretch/>
        </p:blipFill>
        <p:spPr>
          <a:xfrm flipH="1">
            <a:off x="-2" y="171450"/>
            <a:ext cx="4087537" cy="6686550"/>
          </a:xfrm>
          <a:prstGeom prst="rect">
            <a:avLst/>
          </a:prstGeom>
        </p:spPr>
      </p:pic>
      <p:pic>
        <p:nvPicPr>
          <p:cNvPr id="5" name="Picture 4">
            <a:extLst>
              <a:ext uri="{FF2B5EF4-FFF2-40B4-BE49-F238E27FC236}">
                <a16:creationId xmlns:a16="http://schemas.microsoft.com/office/drawing/2014/main" xmlns="" id="{1C1331CF-BD66-4FF4-9611-B1939B7E08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32280" y="2371040"/>
            <a:ext cx="2710149" cy="383355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5652A2E1-A1A5-42AB-B9FD-EEE85EC33C26}"/>
              </a:ext>
            </a:extLst>
          </p:cNvPr>
          <p:cNvSpPr txBox="1"/>
          <p:nvPr/>
        </p:nvSpPr>
        <p:spPr>
          <a:xfrm>
            <a:off x="3864177" y="4039804"/>
            <a:ext cx="2450693" cy="2308324"/>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Read your </a:t>
            </a:r>
            <a:r>
              <a:rPr lang="en-GB" altLang="en-US" b="1" dirty="0"/>
              <a:t>Newton and Gravity Fact Sheet </a:t>
            </a:r>
            <a:r>
              <a:rPr lang="en-GB" altLang="en-US" dirty="0"/>
              <a:t>about his life and his theory. Then answer the questions on the </a:t>
            </a:r>
            <a:r>
              <a:rPr lang="en-GB" altLang="en-US" b="1" dirty="0"/>
              <a:t>Newton and Gravity Activity Sheet</a:t>
            </a:r>
            <a:r>
              <a:rPr lang="en-GB" altLang="en-US" dirty="0"/>
              <a:t>.</a:t>
            </a:r>
          </a:p>
        </p:txBody>
      </p:sp>
      <p:pic>
        <p:nvPicPr>
          <p:cNvPr id="30" name="Picture 29">
            <a:extLst>
              <a:ext uri="{FF2B5EF4-FFF2-40B4-BE49-F238E27FC236}">
                <a16:creationId xmlns:a16="http://schemas.microsoft.com/office/drawing/2014/main" xmlns="" id="{918EA185-DF7A-42BE-8DD9-BE4C02B13443}"/>
              </a:ext>
            </a:extLst>
          </p:cNvPr>
          <p:cNvPicPr>
            <a:picLocks noChangeAspect="1"/>
          </p:cNvPicPr>
          <p:nvPr/>
        </p:nvPicPr>
        <p:blipFill>
          <a:blip r:embed="rId11"/>
          <a:stretch>
            <a:fillRect/>
          </a:stretch>
        </p:blipFill>
        <p:spPr>
          <a:xfrm rot="21120230">
            <a:off x="4932756" y="3139234"/>
            <a:ext cx="1164437" cy="890093"/>
          </a:xfrm>
          <a:prstGeom prst="rect">
            <a:avLst/>
          </a:prstGeom>
        </p:spPr>
      </p:pic>
    </p:spTree>
    <p:extLst>
      <p:ext uri="{BB962C8B-B14F-4D97-AF65-F5344CB8AC3E}">
        <p14:creationId xmlns:p14="http://schemas.microsoft.com/office/powerpoint/2010/main" val="76036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E02B83B-89BC-4FD7-8A60-2F4141CF10C4}"/>
              </a:ext>
            </a:extLst>
          </p:cNvPr>
          <p:cNvSpPr/>
          <p:nvPr/>
        </p:nvSpPr>
        <p:spPr>
          <a:xfrm>
            <a:off x="581027" y="1451183"/>
            <a:ext cx="7981948" cy="4857541"/>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xmlns="" id="{972C21C2-A53C-400A-A1D0-D68BD8D4C4A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773" y="3028950"/>
            <a:ext cx="3775403" cy="3829050"/>
          </a:xfrm>
          <a:prstGeom prst="rect">
            <a:avLst/>
          </a:prstGeom>
        </p:spPr>
      </p:pic>
      <p:pic>
        <p:nvPicPr>
          <p:cNvPr id="6" name="Picture 5">
            <a:extLst>
              <a:ext uri="{FF2B5EF4-FFF2-40B4-BE49-F238E27FC236}">
                <a16:creationId xmlns:a16="http://schemas.microsoft.com/office/drawing/2014/main" xmlns="" id="{F6CFC771-4589-4452-B3CE-0618DA1072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882775">
            <a:off x="805970" y="-4594057"/>
            <a:ext cx="3354166" cy="4743449"/>
          </a:xfrm>
          <a:prstGeom prst="rect">
            <a:avLst/>
          </a:prstGeom>
        </p:spPr>
      </p:pic>
      <p:sp>
        <p:nvSpPr>
          <p:cNvPr id="23" name="TextBox 22">
            <a:extLst>
              <a:ext uri="{FF2B5EF4-FFF2-40B4-BE49-F238E27FC236}">
                <a16:creationId xmlns:a16="http://schemas.microsoft.com/office/drawing/2014/main" xmlns="" id="{4CF14C03-12BB-4C30-9497-585A128C1981}"/>
              </a:ext>
            </a:extLst>
          </p:cNvPr>
          <p:cNvSpPr txBox="1"/>
          <p:nvPr/>
        </p:nvSpPr>
        <p:spPr>
          <a:xfrm>
            <a:off x="755649" y="1603157"/>
            <a:ext cx="7632699" cy="1200329"/>
          </a:xfrm>
          <a:prstGeom prst="rect">
            <a:avLst/>
          </a:prstGeom>
          <a:noFill/>
        </p:spPr>
        <p:txBody>
          <a:bodyPr wrap="square" rtlCol="0">
            <a:spAutoFit/>
          </a:bodyPr>
          <a:lstStyle/>
          <a:p>
            <a:pPr>
              <a:lnSpc>
                <a:spcPct val="100000"/>
              </a:lnSpc>
              <a:buFont typeface="Arial" panose="020B0604020202020204" pitchFamily="34" charset="0"/>
              <a:buNone/>
            </a:pPr>
            <a:r>
              <a:rPr lang="en-GB" altLang="en-US" dirty="0"/>
              <a:t>People often use the words weight and mass to mean the same thing.</a:t>
            </a:r>
          </a:p>
          <a:p>
            <a:pPr>
              <a:lnSpc>
                <a:spcPct val="100000"/>
              </a:lnSpc>
              <a:buFont typeface="Arial" panose="020B0604020202020204" pitchFamily="34" charset="0"/>
              <a:buNone/>
            </a:pPr>
            <a:endParaRPr lang="en-GB" altLang="en-US" dirty="0"/>
          </a:p>
          <a:p>
            <a:r>
              <a:rPr lang="en-GB" altLang="en-US" b="1" dirty="0"/>
              <a:t>Mass</a:t>
            </a:r>
            <a:r>
              <a:rPr lang="en-GB" altLang="en-US" dirty="0"/>
              <a:t> is a measure of the amount of ‘stuff’ inside an object, and is measured in </a:t>
            </a:r>
            <a:r>
              <a:rPr lang="en-GB" altLang="en-US" b="1" dirty="0"/>
              <a:t>kilograms</a:t>
            </a:r>
            <a:r>
              <a:rPr lang="en-GB" altLang="en-US" dirty="0"/>
              <a:t> (kg). </a:t>
            </a:r>
          </a:p>
        </p:txBody>
      </p:sp>
      <p:sp>
        <p:nvSpPr>
          <p:cNvPr id="26" name="TextBox 25">
            <a:extLst>
              <a:ext uri="{FF2B5EF4-FFF2-40B4-BE49-F238E27FC236}">
                <a16:creationId xmlns:a16="http://schemas.microsoft.com/office/drawing/2014/main" xmlns="" id="{3015DD30-FCEB-4C0A-8ED0-2994D8CCF484}"/>
              </a:ext>
            </a:extLst>
          </p:cNvPr>
          <p:cNvSpPr txBox="1"/>
          <p:nvPr/>
        </p:nvSpPr>
        <p:spPr>
          <a:xfrm>
            <a:off x="3498849" y="2970968"/>
            <a:ext cx="4889501" cy="923330"/>
          </a:xfrm>
          <a:prstGeom prst="rect">
            <a:avLst/>
          </a:prstGeom>
          <a:noFill/>
        </p:spPr>
        <p:txBody>
          <a:bodyPr wrap="square" rtlCol="0">
            <a:spAutoFit/>
          </a:bodyPr>
          <a:lstStyle/>
          <a:p>
            <a:pPr>
              <a:lnSpc>
                <a:spcPct val="100000"/>
              </a:lnSpc>
              <a:buFont typeface="Arial" panose="020B0604020202020204" pitchFamily="34" charset="0"/>
              <a:buNone/>
            </a:pPr>
            <a:r>
              <a:rPr lang="en-GB" altLang="en-US" b="1" dirty="0"/>
              <a:t>Weight</a:t>
            </a:r>
            <a:r>
              <a:rPr lang="en-GB" altLang="en-US" dirty="0"/>
              <a:t> is actually a measure of the strength of gravity acting on an object. It is measured in </a:t>
            </a:r>
            <a:r>
              <a:rPr lang="en-GB" altLang="en-US" b="1" dirty="0"/>
              <a:t>newtons</a:t>
            </a:r>
            <a:r>
              <a:rPr lang="en-GB" altLang="en-US" dirty="0"/>
              <a:t> (N).</a:t>
            </a:r>
          </a:p>
        </p:txBody>
      </p:sp>
      <p:sp>
        <p:nvSpPr>
          <p:cNvPr id="27" name="TextBox 26">
            <a:extLst>
              <a:ext uri="{FF2B5EF4-FFF2-40B4-BE49-F238E27FC236}">
                <a16:creationId xmlns:a16="http://schemas.microsoft.com/office/drawing/2014/main" xmlns="" id="{41CD51CD-1594-4AEE-8740-6B772D01786D}"/>
              </a:ext>
            </a:extLst>
          </p:cNvPr>
          <p:cNvSpPr txBox="1"/>
          <p:nvPr/>
        </p:nvSpPr>
        <p:spPr>
          <a:xfrm>
            <a:off x="4013195" y="4061780"/>
            <a:ext cx="4549779" cy="1200329"/>
          </a:xfrm>
          <a:prstGeom prst="rect">
            <a:avLst/>
          </a:prstGeom>
          <a:noFill/>
        </p:spPr>
        <p:txBody>
          <a:bodyPr wrap="square" rtlCol="0">
            <a:spAutoFit/>
          </a:bodyPr>
          <a:lstStyle/>
          <a:p>
            <a:pPr>
              <a:lnSpc>
                <a:spcPct val="100000"/>
              </a:lnSpc>
              <a:buFont typeface="Arial" panose="020B0604020202020204" pitchFamily="34" charset="0"/>
              <a:buNone/>
            </a:pPr>
            <a:r>
              <a:rPr lang="en-GB" altLang="en-US" dirty="0"/>
              <a:t>The </a:t>
            </a:r>
            <a:r>
              <a:rPr lang="en-GB" altLang="en-US" b="1" dirty="0"/>
              <a:t>weight</a:t>
            </a:r>
            <a:r>
              <a:rPr lang="en-GB" altLang="en-US" dirty="0"/>
              <a:t> of an object is caused by </a:t>
            </a:r>
            <a:r>
              <a:rPr lang="en-GB" altLang="en-US" b="1" dirty="0"/>
              <a:t>gravity</a:t>
            </a:r>
            <a:r>
              <a:rPr lang="en-GB" altLang="en-US" dirty="0"/>
              <a:t> pulling it down. Objects with more </a:t>
            </a:r>
            <a:r>
              <a:rPr lang="en-GB" altLang="en-US" b="1" dirty="0"/>
              <a:t>mass</a:t>
            </a:r>
            <a:r>
              <a:rPr lang="en-GB" altLang="en-US" dirty="0"/>
              <a:t> have a greater weight, as the force of gravity pulls them down more strongly.</a:t>
            </a:r>
          </a:p>
        </p:txBody>
      </p:sp>
      <p:pic>
        <p:nvPicPr>
          <p:cNvPr id="10" name="Picture 9">
            <a:extLst>
              <a:ext uri="{FF2B5EF4-FFF2-40B4-BE49-F238E27FC236}">
                <a16:creationId xmlns:a16="http://schemas.microsoft.com/office/drawing/2014/main" xmlns="" id="{86CA690F-1DEF-4FF1-9B74-236DCA97B8F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51078" y="5152592"/>
            <a:ext cx="1695542" cy="1695542"/>
          </a:xfrm>
          <a:prstGeom prst="rect">
            <a:avLst/>
          </a:prstGeom>
        </p:spPr>
      </p:pic>
      <p:pic>
        <p:nvPicPr>
          <p:cNvPr id="35" name="Picture 34">
            <a:extLst>
              <a:ext uri="{FF2B5EF4-FFF2-40B4-BE49-F238E27FC236}">
                <a16:creationId xmlns:a16="http://schemas.microsoft.com/office/drawing/2014/main" xmlns="" id="{1F2BFC85-59EB-4F1C-A6A5-620AD7633BB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782639">
            <a:off x="4326927" y="5095449"/>
            <a:ext cx="1695542" cy="1695542"/>
          </a:xfrm>
          <a:prstGeom prst="rect">
            <a:avLst/>
          </a:prstGeom>
        </p:spPr>
      </p:pic>
      <p:pic>
        <p:nvPicPr>
          <p:cNvPr id="37" name="Picture 36">
            <a:extLst>
              <a:ext uri="{FF2B5EF4-FFF2-40B4-BE49-F238E27FC236}">
                <a16:creationId xmlns:a16="http://schemas.microsoft.com/office/drawing/2014/main" xmlns="" id="{11712432-8736-4B06-9CEF-41B41EEC26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849182">
            <a:off x="6285752" y="5245054"/>
            <a:ext cx="1695542" cy="1695542"/>
          </a:xfrm>
          <a:prstGeom prst="rect">
            <a:avLst/>
          </a:prstGeom>
        </p:spPr>
      </p:pic>
      <p:pic>
        <p:nvPicPr>
          <p:cNvPr id="38" name="Picture 37">
            <a:extLst>
              <a:ext uri="{FF2B5EF4-FFF2-40B4-BE49-F238E27FC236}">
                <a16:creationId xmlns:a16="http://schemas.microsoft.com/office/drawing/2014/main" xmlns="" id="{C3CD7F20-3AA4-4352-B735-9DCD34BE29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967427">
            <a:off x="7050306" y="5124111"/>
            <a:ext cx="1695542" cy="1695542"/>
          </a:xfrm>
          <a:prstGeom prst="rect">
            <a:avLst/>
          </a:prstGeom>
        </p:spPr>
      </p:pic>
      <p:pic>
        <p:nvPicPr>
          <p:cNvPr id="13" name="Picture 12">
            <a:extLst>
              <a:ext uri="{FF2B5EF4-FFF2-40B4-BE49-F238E27FC236}">
                <a16:creationId xmlns:a16="http://schemas.microsoft.com/office/drawing/2014/main" xmlns="" id="{F28E46FF-0033-48A4-B2DF-BBC12E9E52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7030571">
            <a:off x="3495189" y="5576955"/>
            <a:ext cx="1569873" cy="1569873"/>
          </a:xfrm>
          <a:prstGeom prst="rect">
            <a:avLst/>
          </a:prstGeom>
        </p:spPr>
      </p:pic>
      <p:pic>
        <p:nvPicPr>
          <p:cNvPr id="33" name="Picture 32">
            <a:extLst>
              <a:ext uri="{FF2B5EF4-FFF2-40B4-BE49-F238E27FC236}">
                <a16:creationId xmlns:a16="http://schemas.microsoft.com/office/drawing/2014/main" xmlns="" id="{D596F03B-CB74-4BEA-BD58-7D0A2C4DA1C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206478">
            <a:off x="3494553" y="5095449"/>
            <a:ext cx="1695542" cy="1695542"/>
          </a:xfrm>
          <a:prstGeom prst="rect">
            <a:avLst/>
          </a:prstGeom>
        </p:spPr>
      </p:pic>
      <p:pic>
        <p:nvPicPr>
          <p:cNvPr id="40" name="Picture 39">
            <a:extLst>
              <a:ext uri="{FF2B5EF4-FFF2-40B4-BE49-F238E27FC236}">
                <a16:creationId xmlns:a16="http://schemas.microsoft.com/office/drawing/2014/main" xmlns="" id="{10F3D2EC-88A6-4E45-BEA2-C202EFFBEED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4617097">
            <a:off x="5641545" y="5510830"/>
            <a:ext cx="1569873" cy="1569873"/>
          </a:xfrm>
          <a:prstGeom prst="rect">
            <a:avLst/>
          </a:prstGeom>
        </p:spPr>
      </p:pic>
      <p:pic>
        <p:nvPicPr>
          <p:cNvPr id="36" name="Picture 35">
            <a:extLst>
              <a:ext uri="{FF2B5EF4-FFF2-40B4-BE49-F238E27FC236}">
                <a16:creationId xmlns:a16="http://schemas.microsoft.com/office/drawing/2014/main" xmlns="" id="{B74853F2-EDF8-45BE-8A00-F962C063AA6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3078378">
            <a:off x="5440312" y="5103812"/>
            <a:ext cx="1695542" cy="1695542"/>
          </a:xfrm>
          <a:prstGeom prst="rect">
            <a:avLst/>
          </a:prstGeom>
        </p:spPr>
      </p:pic>
    </p:spTree>
    <p:extLst>
      <p:ext uri="{BB962C8B-B14F-4D97-AF65-F5344CB8AC3E}">
        <p14:creationId xmlns:p14="http://schemas.microsoft.com/office/powerpoint/2010/main" val="38182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2.22222E-6 4.07407E-6 L 2.22222E-6 0.00023 C -0.00469 0.00277 -0.00955 0.00486 -0.01406 0.00763 C -0.01597 0.00856 -0.01754 0.01018 -0.01945 0.01134 C -0.0217 0.01273 -0.02413 0.01342 -0.02639 0.01481 C -0.02882 0.01643 -0.0309 0.01875 -0.03334 0.0206 C -0.03802 0.02361 -0.04358 0.02569 -0.0474 0.02963 L -0.05625 0.03888 C -0.05799 0.04074 -0.05938 0.04282 -0.06146 0.04444 L -0.06667 0.04791 C -0.07674 0.06388 -0.06476 0.04375 -0.07205 0.05926 C -0.07292 0.06111 -0.07448 0.0625 -0.07552 0.06458 C -0.08004 0.0743 -0.07396 0.06666 -0.08073 0.07384 C -0.08021 0.08865 -0.08004 0.10347 -0.079 0.11805 C -0.07813 0.13125 -0.07535 0.1206 -0.07014 0.13634 C -0.06615 0.1493 -0.07136 0.13541 -0.06493 0.1456 C -0.06354 0.14791 -0.06268 0.15069 -0.06146 0.15301 C -0.06042 0.15486 -0.0592 0.15671 -0.05799 0.15856 C -0.05729 0.16041 -0.05695 0.16226 -0.05625 0.16412 C -0.05486 0.16689 -0.04861 0.17523 -0.0474 0.17708 C -0.0434 0.18958 -0.04896 0.1743 -0.04045 0.18981 C -0.03959 0.19166 -0.03941 0.19351 -0.03872 0.19537 C -0.03768 0.19745 -0.03629 0.19907 -0.03507 0.20092 C -0.03455 0.20324 -0.03455 0.20601 -0.03334 0.2081 C -0.03264 0.20972 -0.03056 0.21041 -0.02986 0.21203 C -0.02865 0.21481 -0.02917 0.21828 -0.02813 0.22106 C -0.02726 0.22361 -0.02552 0.22592 -0.02465 0.22847 C -0.02136 0.23726 -0.01979 0.2449 -0.01754 0.25416 C -0.01823 0.27939 -0.01771 0.30439 -0.01945 0.32939 C -0.01962 0.33194 -0.02205 0.33402 -0.02292 0.3368 C -0.02552 0.34421 -0.02327 0.34467 -0.02813 0.35138 C -0.03021 0.35416 -0.03316 0.35578 -0.03507 0.35879 C -0.05243 0.38287 -0.03108 0.35254 -0.04393 0.37152 C -0.04566 0.37407 -0.04705 0.37708 -0.04913 0.37893 C -0.06858 0.39652 -0.04011 0.36203 -0.06667 0.39004 C -0.07969 0.4037 -0.0632 0.38703 -0.079 0.40115 C -0.0809 0.40277 -0.08229 0.40463 -0.0842 0.40671 C -0.08646 0.40879 -0.08906 0.41018 -0.09132 0.41226 C -0.09427 0.41504 -0.1 0.42152 -0.1 0.42176 C -0.10538 0.43287 -0.10209 0.42638 -0.11059 0.43981 L -0.11406 0.44513 C -0.11459 0.44838 -0.11511 0.45162 -0.1158 0.45439 C -0.11684 0.45879 -0.11858 0.46296 -0.11927 0.46713 C -0.12049 0.47476 -0.12031 0.48217 -0.12101 0.48935 C -0.12136 0.49259 -0.12222 0.4956 -0.12275 0.49861 C -0.12222 0.5243 -0.12222 0.55 -0.12101 0.57592 C -0.12101 0.57777 -0.11997 0.57986 -0.11927 0.58148 C -0.11823 0.58449 -0.11702 0.58773 -0.1158 0.59051 C -0.11476 0.59328 -0.11337 0.5956 -0.11233 0.59814 C -0.10868 0.60671 -0.11285 0.60069 -0.10712 0.61088 C -0.10486 0.61481 -0.10174 0.61805 -0.1 0.62199 C -0.09827 0.62638 -0.09688 0.63078 -0.09479 0.63472 C -0.09167 0.64097 -0.08802 0.64722 -0.0842 0.65324 C -0.08316 0.65532 -0.08177 0.65694 -0.08073 0.65879 C -0.07014 0.67824 -0.08316 0.65763 -0.07379 0.6699 C -0.0724 0.67152 -0.0717 0.67384 -0.07014 0.67523 C -0.06875 0.67708 -0.0665 0.67754 -0.06493 0.67916 C -0.06129 0.68263 -0.05712 0.68588 -0.05452 0.69004 C -0.0533 0.69213 -0.05261 0.69421 -0.05087 0.6956 C -0.04948 0.69676 -0.0474 0.69676 -0.04566 0.69722 C -0.04514 0.69976 -0.04497 0.70231 -0.04393 0.70486 C -0.04202 0.70879 -0.03906 0.71203 -0.03698 0.71574 L -0.0316 0.725 C -0.02656 0.74629 -0.03472 0.71435 -0.02465 0.74328 C -0.02361 0.74652 -0.02361 0.74976 -0.02292 0.75277 C -0.02188 0.75648 -0.02049 0.75995 -0.01945 0.76388 C -0.01667 0.77338 -0.0184 0.7699 -0.0158 0.78032 C -0.01545 0.78217 -0.01476 0.78402 -0.01406 0.78588 C -0.01476 0.79513 -0.01441 0.80439 -0.0158 0.81365 C -0.01615 0.81574 -0.0184 0.81689 -0.01945 0.81898 C -0.02795 0.83703 -0.01823 0.82106 -0.02639 0.83379 C -0.03021 0.85393 -0.02535 0.83287 -0.0316 0.85023 C -0.03559 0.86134 -0.03056 0.85463 -0.03698 0.86157 C -0.0382 0.86481 -0.04167 0.87476 -0.04393 0.87801 C -0.04531 0.88009 -0.04757 0.88125 -0.04913 0.88356 C -0.05052 0.88518 -0.05139 0.88726 -0.05261 0.88888 C -0.05434 0.89074 -0.05643 0.89259 -0.05799 0.89467 C -0.06406 0.90231 -0.05816 0.89884 -0.06667 0.90185 C -0.07309 0.92199 -0.06979 0.90926 -0.06667 0.95532 C -0.06667 0.95717 -0.0658 0.95902 -0.06493 0.96064 C -0.06406 0.9625 -0.06233 0.96435 -0.06146 0.96643 C -0.05851 0.97268 -0.06111 0.97268 -0.05625 0.97916 C -0.05313 0.98333 -0.04566 0.99027 -0.04566 0.99051 C -0.0415 1.00347 -0.04757 0.98703 -0.03334 1.00671 C -0.0316 1.00926 -0.03038 1.01226 -0.02813 1.01412 C -0.02674 1.01551 -0.02292 1.01597 -0.02292 1.01643 " pathEditMode="relative" rAng="0" ptsTypes="AAAAAAAAAAAAAAAAAAAAAAAAAAAAAAAAAAAAAAAAAAAAAAAAAAAAAAAAAAAAAAAAAAAAAAAAAAAAAAAAAAAAAA">
                                      <p:cBhvr>
                                        <p:cTn id="10" dur="3000" fill="hold"/>
                                        <p:tgtEl>
                                          <p:spTgt spid="6"/>
                                        </p:tgtEl>
                                        <p:attrNameLst>
                                          <p:attrName>ppt_x</p:attrName>
                                          <p:attrName>ppt_y</p:attrName>
                                        </p:attrNameLst>
                                      </p:cBhvr>
                                      <p:rCtr x="-6146" y="50810"/>
                                    </p:animMotion>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fade">
                                      <p:cBhvr>
                                        <p:cTn id="19" dur="500"/>
                                        <p:tgtEl>
                                          <p:spTgt spid="2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303F8A-1A16-45DF-9A09-4DA0C4488A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727"/>
          <a:stretch/>
        </p:blipFill>
        <p:spPr>
          <a:xfrm>
            <a:off x="436282" y="938255"/>
            <a:ext cx="8253323" cy="5434094"/>
          </a:xfrm>
          <a:prstGeom prst="roundRect">
            <a:avLst>
              <a:gd name="adj" fmla="val 2962"/>
            </a:avLst>
          </a:prstGeom>
        </p:spPr>
      </p:pic>
      <p:pic>
        <p:nvPicPr>
          <p:cNvPr id="9" name="Picture 8">
            <a:extLst>
              <a:ext uri="{FF2B5EF4-FFF2-40B4-BE49-F238E27FC236}">
                <a16:creationId xmlns:a16="http://schemas.microsoft.com/office/drawing/2014/main" xmlns="" id="{202CF13B-327E-49B6-B64C-8D2F5BA52C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98" y="3835806"/>
            <a:ext cx="2487325" cy="2485066"/>
          </a:xfrm>
          <a:prstGeom prst="rect">
            <a:avLst/>
          </a:prstGeom>
        </p:spPr>
      </p:pic>
      <p:pic>
        <p:nvPicPr>
          <p:cNvPr id="7" name="Picture 6">
            <a:extLst>
              <a:ext uri="{FF2B5EF4-FFF2-40B4-BE49-F238E27FC236}">
                <a16:creationId xmlns:a16="http://schemas.microsoft.com/office/drawing/2014/main" xmlns="" id="{3B9132CC-44F0-43B2-B9B0-4A4EA55759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139" r="2723"/>
          <a:stretch/>
        </p:blipFill>
        <p:spPr>
          <a:xfrm>
            <a:off x="443175" y="5402107"/>
            <a:ext cx="8242242" cy="1008218"/>
          </a:xfrm>
          <a:prstGeom prst="round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xmlns="" id="{4CF14C03-12BB-4C30-9497-585A128C1981}"/>
              </a:ext>
            </a:extLst>
          </p:cNvPr>
          <p:cNvSpPr txBox="1"/>
          <p:nvPr/>
        </p:nvSpPr>
        <p:spPr>
          <a:xfrm>
            <a:off x="3387753" y="2126323"/>
            <a:ext cx="4967682" cy="2585323"/>
          </a:xfrm>
          <a:prstGeom prst="rect">
            <a:avLst/>
          </a:prstGeom>
          <a:noFill/>
        </p:spPr>
        <p:txBody>
          <a:bodyPr wrap="square" rtlCol="0">
            <a:spAutoFit/>
          </a:bodyPr>
          <a:lstStyle/>
          <a:p>
            <a:pPr>
              <a:buFont typeface="Arial" panose="020B0604020202020204" pitchFamily="34" charset="0"/>
              <a:buNone/>
            </a:pPr>
            <a:r>
              <a:rPr lang="en-GB" dirty="0">
                <a:solidFill>
                  <a:schemeClr val="bg1"/>
                </a:solidFill>
              </a:rPr>
              <a:t>An object's mass will stay the same even if it is in a place with </a:t>
            </a:r>
            <a:r>
              <a:rPr lang="en-GB" altLang="en-US" dirty="0">
                <a:solidFill>
                  <a:schemeClr val="bg1"/>
                </a:solidFill>
              </a:rPr>
              <a:t>weaker gravity, like the Moon.</a:t>
            </a:r>
          </a:p>
          <a:p>
            <a:pPr>
              <a:buFont typeface="Arial" panose="020B0604020202020204" pitchFamily="34" charset="0"/>
              <a:buNone/>
            </a:pPr>
            <a:endParaRPr lang="en-GB" altLang="en-US" dirty="0">
              <a:solidFill>
                <a:schemeClr val="bg1"/>
              </a:solidFill>
            </a:endParaRPr>
          </a:p>
          <a:p>
            <a:pPr>
              <a:buFont typeface="Arial" panose="020B0604020202020204" pitchFamily="34" charset="0"/>
              <a:buNone/>
            </a:pPr>
            <a:r>
              <a:rPr lang="en-GB" altLang="en-US" dirty="0">
                <a:solidFill>
                  <a:schemeClr val="bg1"/>
                </a:solidFill>
              </a:rPr>
              <a:t>However, an object’s </a:t>
            </a:r>
            <a:r>
              <a:rPr lang="en-GB" altLang="en-US" b="1" dirty="0">
                <a:solidFill>
                  <a:schemeClr val="bg1"/>
                </a:solidFill>
              </a:rPr>
              <a:t>weight</a:t>
            </a:r>
            <a:r>
              <a:rPr lang="en-GB" altLang="en-US" dirty="0">
                <a:solidFill>
                  <a:schemeClr val="bg1"/>
                </a:solidFill>
              </a:rPr>
              <a:t> can </a:t>
            </a:r>
            <a:r>
              <a:rPr lang="en-GB" altLang="en-US" b="1" dirty="0">
                <a:solidFill>
                  <a:schemeClr val="bg1"/>
                </a:solidFill>
              </a:rPr>
              <a:t>change</a:t>
            </a:r>
            <a:r>
              <a:rPr lang="en-GB" altLang="en-US" dirty="0">
                <a:solidFill>
                  <a:schemeClr val="bg1"/>
                </a:solidFill>
              </a:rPr>
              <a:t>! If the object were on the Moon, although it would have the same mass, it would weigh much less as the gravity would not be pulling it down as strongly. The Moon’s gravity is much weaker than the Earth’s.</a:t>
            </a:r>
          </a:p>
        </p:txBody>
      </p:sp>
    </p:spTree>
    <p:extLst>
      <p:ext uri="{BB962C8B-B14F-4D97-AF65-F5344CB8AC3E}">
        <p14:creationId xmlns:p14="http://schemas.microsoft.com/office/powerpoint/2010/main" val="3405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7.40741E-7 L 1.66667E-6 -0.25301 " pathEditMode="relative" rAng="0" ptsTypes="AA">
                                      <p:cBhvr>
                                        <p:cTn id="6" dur="1500" fill="hold"/>
                                        <p:tgtEl>
                                          <p:spTgt spid="9"/>
                                        </p:tgtEl>
                                        <p:attrNameLst>
                                          <p:attrName>ppt_x</p:attrName>
                                          <p:attrName>ppt_y</p:attrName>
                                        </p:attrNameLst>
                                      </p:cBhvr>
                                      <p:rCtr x="0" y="-12662"/>
                                    </p:animMotion>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fade">
                                      <p:cBhvr>
                                        <p:cTn id="1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302</TotalTime>
  <Words>608</Words>
  <Application>Microsoft Macintosh PowerPoint</Application>
  <PresentationFormat>On-screen Show (4:3)</PresentationFormat>
  <Paragraphs>63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Tuffy</vt:lpstr>
      <vt:lpstr>Tuffy-TTF</vt:lpstr>
      <vt:lpstr>Calibri</vt:lpstr>
      <vt:lpstr>Twinkl</vt:lpstr>
      <vt:lpstr>Sassoon Infant Rg</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Microsoft Office User</cp:lastModifiedBy>
  <cp:revision>98</cp:revision>
  <dcterms:created xsi:type="dcterms:W3CDTF">2019-03-20T11:43:57Z</dcterms:created>
  <dcterms:modified xsi:type="dcterms:W3CDTF">2021-01-26T15:09:40Z</dcterms:modified>
</cp:coreProperties>
</file>