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390" r:id="rId5"/>
    <p:sldId id="361" r:id="rId6"/>
    <p:sldId id="393" r:id="rId7"/>
    <p:sldId id="360" r:id="rId8"/>
    <p:sldId id="394" r:id="rId9"/>
    <p:sldId id="395" r:id="rId10"/>
    <p:sldId id="421" r:id="rId11"/>
    <p:sldId id="397" r:id="rId12"/>
    <p:sldId id="399" r:id="rId13"/>
    <p:sldId id="386" r:id="rId14"/>
    <p:sldId id="423" r:id="rId15"/>
    <p:sldId id="422" r:id="rId16"/>
    <p:sldId id="314" r:id="rId17"/>
    <p:sldId id="403" r:id="rId18"/>
    <p:sldId id="400" r:id="rId19"/>
    <p:sldId id="424" r:id="rId20"/>
    <p:sldId id="42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CB3DB7"/>
    <a:srgbClr val="EAB0E2"/>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DB20A2-AD71-45DE-83FC-B0083CC9DB6B}" v="29" dt="2020-01-27T15:57:01.7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838" autoAdjust="0"/>
    <p:restoredTop sz="94660"/>
  </p:normalViewPr>
  <p:slideViewPr>
    <p:cSldViewPr snapToGrid="0">
      <p:cViewPr varScale="1">
        <p:scale>
          <a:sx n="60" d="100"/>
          <a:sy n="60" d="100"/>
        </p:scale>
        <p:origin x="76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C43C518-2E58-4E98-8F61-29A47E1D445A}" type="datetimeFigureOut">
              <a:rPr lang="en-GB" smtClean="0"/>
              <a:t>09/11/2020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09/11/2020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09/11/2020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09/11/2020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09/11/2020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C43C518-2E58-4E98-8F61-29A47E1D445A}" type="datetimeFigureOut">
              <a:rPr lang="en-GB" smtClean="0"/>
              <a:t>09/11/2020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C43C518-2E58-4E98-8F61-29A47E1D445A}" type="datetimeFigureOut">
              <a:rPr lang="en-GB" smtClean="0"/>
              <a:t>09/11/2020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43C518-2E58-4E98-8F61-29A47E1D445A}" type="datetimeFigureOut">
              <a:rPr lang="en-GB" smtClean="0"/>
              <a:t>09/11/2020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09/11/2020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09/11/2020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09/11/2020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09/11/2020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0CD6503-388C-4F9E-9FB0-9053D8579D01}"/>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6 – Spring Block 3 – Formal and Informal</a:t>
            </a:r>
            <a:endParaRPr lang="en-GB" sz="1600" b="1" dirty="0">
              <a:solidFill>
                <a:srgbClr val="E7E6E6">
                  <a:lumMod val="25000"/>
                </a:srgbClr>
              </a:solidFill>
              <a:latin typeface="Century Gothic" panose="020B0502020202020204" pitchFamily="34" charset="0"/>
            </a:endParaRPr>
          </a:p>
          <a:p>
            <a:pPr lvl="0" algn="ctr"/>
            <a:endParaRPr lang="en-GB" sz="2000" b="1" dirty="0">
              <a:solidFill>
                <a:schemeClr val="bg2">
                  <a:lumMod val="50000"/>
                </a:schemeClr>
              </a:solidFill>
              <a:latin typeface="Century Gothic" panose="020B0502020202020204" pitchFamily="34" charset="0"/>
            </a:endParaRPr>
          </a:p>
          <a:p>
            <a:pPr lvl="0" algn="ctr"/>
            <a:endParaRPr lang="en-GB" sz="2000" b="1" dirty="0">
              <a:solidFill>
                <a:schemeClr val="bg2">
                  <a:lumMod val="50000"/>
                </a:schemeClr>
              </a:solidFill>
              <a:latin typeface="Century Gothic" panose="020B0502020202020204" pitchFamily="34" charset="0"/>
            </a:endParaRPr>
          </a:p>
          <a:p>
            <a:pPr lvl="0" algn="ctr"/>
            <a:endParaRPr lang="en-GB" sz="2000" b="1" dirty="0">
              <a:solidFill>
                <a:schemeClr val="bg2">
                  <a:lumMod val="50000"/>
                </a:schemeClr>
              </a:solidFill>
              <a:latin typeface="Century Gothic" panose="020B0502020202020204" pitchFamily="34" charset="0"/>
            </a:endParaRPr>
          </a:p>
          <a:p>
            <a:pPr lvl="0" algn="ctr"/>
            <a:endParaRPr lang="en-GB" sz="2000" b="1" dirty="0">
              <a:solidFill>
                <a:schemeClr val="bg2">
                  <a:lumMod val="50000"/>
                </a:schemeClr>
              </a:solidFill>
              <a:latin typeface="Century Gothic" panose="020B0502020202020204" pitchFamily="34" charset="0"/>
            </a:endParaRPr>
          </a:p>
          <a:p>
            <a:pPr lvl="0" algn="ctr"/>
            <a:endParaRPr lang="en-GB" sz="2000" b="1" dirty="0">
              <a:solidFill>
                <a:schemeClr val="bg2">
                  <a:lumMod val="50000"/>
                </a:schemeClr>
              </a:solidFill>
              <a:latin typeface="Century Gothic" panose="020B0502020202020204" pitchFamily="34" charset="0"/>
            </a:endParaRPr>
          </a:p>
          <a:p>
            <a:pPr lvl="0" algn="ctr"/>
            <a:endParaRPr lang="en-GB" sz="2000" b="1" dirty="0">
              <a:solidFill>
                <a:schemeClr val="bg2">
                  <a:lumMod val="25000"/>
                </a:schemeClr>
              </a:solidFill>
              <a:latin typeface="Century Gothic" panose="020B0502020202020204" pitchFamily="34" charset="0"/>
            </a:endParaRPr>
          </a:p>
          <a:p>
            <a:pPr lvl="0" algn="ctr"/>
            <a:r>
              <a:rPr lang="en-GB" sz="4800" b="1" dirty="0">
                <a:solidFill>
                  <a:schemeClr val="bg2">
                    <a:lumMod val="25000"/>
                  </a:schemeClr>
                </a:solidFill>
                <a:latin typeface="Century Gothic" panose="020B0502020202020204" pitchFamily="34" charset="0"/>
              </a:rPr>
              <a:t>Step 1: Recognising Formal and Informal Writing</a:t>
            </a:r>
            <a:endParaRPr lang="en-GB" sz="1200" b="1" dirty="0">
              <a:solidFill>
                <a:schemeClr val="bg2">
                  <a:lumMod val="25000"/>
                </a:schemeClr>
              </a:solidFill>
              <a:latin typeface="Century Gothic" panose="020B0502020202020204" pitchFamily="34" charset="0"/>
            </a:endParaRPr>
          </a:p>
        </p:txBody>
      </p:sp>
      <p:pic>
        <p:nvPicPr>
          <p:cNvPr id="6" name="Picture 5" descr="A close up of a sign&#10;&#10;Description generated with high confidence">
            <a:extLst>
              <a:ext uri="{FF2B5EF4-FFF2-40B4-BE49-F238E27FC236}">
                <a16:creationId xmlns:a16="http://schemas.microsoft.com/office/drawing/2014/main" id="{44F56DFC-BC8F-4673-9CAF-D8A051B0E9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8" name="TextBox 8">
            <a:extLst>
              <a:ext uri="{FF2B5EF4-FFF2-40B4-BE49-F238E27FC236}">
                <a16:creationId xmlns:a16="http://schemas.microsoft.com/office/drawing/2014/main" id="{69273E12-518F-4E4D-A044-98FC9B558DED}"/>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3401100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Look at this piece of writing. Is it formal or informal? </a:t>
            </a: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lnSpc>
                <a:spcPct val="150000"/>
              </a:lnSpc>
              <a:defRPr/>
            </a:pPr>
            <a:r>
              <a:rPr lang="en-GB" sz="2400" b="1" dirty="0">
                <a:solidFill>
                  <a:schemeClr val="tx1"/>
                </a:solidFill>
                <a:latin typeface="Century Gothic" panose="020B0502020202020204" pitchFamily="34" charset="0"/>
              </a:rPr>
              <a:t>According to the government, it is recommended that individuals are conscious about their diet and exercise habits.</a:t>
            </a:r>
          </a:p>
          <a:p>
            <a:pPr lvl="0" defTabSz="514350">
              <a:defRPr/>
            </a:pPr>
            <a:endParaRPr lang="en-GB" sz="2000" b="1" dirty="0">
              <a:solidFill>
                <a:schemeClr val="tx1"/>
              </a:solidFill>
              <a:highlight>
                <a:srgbClr val="FFFF00"/>
              </a:highlight>
              <a:latin typeface="Century Gothic" panose="020B0502020202020204" pitchFamily="34" charset="0"/>
            </a:endParaRPr>
          </a:p>
          <a:p>
            <a:pPr lvl="0" defTabSz="514350">
              <a:defRPr/>
            </a:pPr>
            <a:endParaRPr lang="en-GB" sz="2000" b="1" dirty="0">
              <a:solidFill>
                <a:schemeClr val="tx1"/>
              </a:solidFill>
              <a:highlight>
                <a:srgbClr val="FFFF00"/>
              </a:highlight>
              <a:latin typeface="Century Gothic" panose="020B0502020202020204" pitchFamily="34" charset="0"/>
            </a:endParaRPr>
          </a:p>
          <a:p>
            <a:pPr lvl="0" defTabSz="514350">
              <a:defRPr/>
            </a:pPr>
            <a:endParaRPr lang="en-GB" sz="2000" b="1" dirty="0">
              <a:solidFill>
                <a:schemeClr val="tx1"/>
              </a:solidFill>
              <a:highlight>
                <a:srgbClr val="FFFF00"/>
              </a:highlight>
              <a:latin typeface="Century Gothic" panose="020B0502020202020204" pitchFamily="34" charset="0"/>
            </a:endParaRPr>
          </a:p>
          <a:p>
            <a:pPr lvl="0" defTabSz="514350">
              <a:defRPr/>
            </a:pPr>
            <a:endParaRPr lang="en-GB" sz="2000" b="1" dirty="0">
              <a:solidFill>
                <a:schemeClr val="tx1"/>
              </a:solidFill>
              <a:highlight>
                <a:srgbClr val="FFFF00"/>
              </a:highlight>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Explain how you know.</a:t>
            </a: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pic>
        <p:nvPicPr>
          <p:cNvPr id="6" name="Picture 5" descr="A close up of a sign&#10;&#10;Description generated with high confidence">
            <a:extLst>
              <a:ext uri="{FF2B5EF4-FFF2-40B4-BE49-F238E27FC236}">
                <a16:creationId xmlns:a16="http://schemas.microsoft.com/office/drawing/2014/main" id="{6CC1974B-122D-4476-BC41-5CE9135C94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1A915406-170A-4904-A6E0-EEAA4A2316EE}"/>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310986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Look at this piece of writing. Is it formal or informal? </a:t>
            </a: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lnSpc>
                <a:spcPct val="150000"/>
              </a:lnSpc>
              <a:defRPr/>
            </a:pPr>
            <a:r>
              <a:rPr lang="en-GB" sz="2400" b="1" dirty="0">
                <a:solidFill>
                  <a:schemeClr val="tx1"/>
                </a:solidFill>
                <a:latin typeface="Century Gothic" panose="020B0502020202020204" pitchFamily="34" charset="0"/>
              </a:rPr>
              <a:t>According to the government, it is recommended that individuals are conscious about their diet and exercise habits.</a:t>
            </a:r>
          </a:p>
          <a:p>
            <a:pPr lvl="0" defTabSz="514350">
              <a:defRPr/>
            </a:pPr>
            <a:endParaRPr lang="en-GB" sz="2000" b="1" dirty="0">
              <a:solidFill>
                <a:schemeClr val="tx1"/>
              </a:solidFill>
              <a:highlight>
                <a:srgbClr val="FFFF00"/>
              </a:highlight>
              <a:latin typeface="Century Gothic" panose="020B0502020202020204" pitchFamily="34" charset="0"/>
            </a:endParaRPr>
          </a:p>
          <a:p>
            <a:pPr lvl="0" defTabSz="514350">
              <a:defRPr/>
            </a:pPr>
            <a:endParaRPr lang="en-GB" sz="2000" b="1" dirty="0">
              <a:solidFill>
                <a:schemeClr val="tx1"/>
              </a:solidFill>
              <a:highlight>
                <a:srgbClr val="FFFF00"/>
              </a:highlight>
              <a:latin typeface="Century Gothic" panose="020B0502020202020204" pitchFamily="34" charset="0"/>
            </a:endParaRPr>
          </a:p>
          <a:p>
            <a:pPr lvl="0" defTabSz="514350">
              <a:defRPr/>
            </a:pPr>
            <a:endParaRPr lang="en-GB" sz="2000" b="1" dirty="0">
              <a:solidFill>
                <a:schemeClr val="tx1"/>
              </a:solidFill>
              <a:highlight>
                <a:srgbClr val="FFFF00"/>
              </a:highlight>
              <a:latin typeface="Century Gothic" panose="020B0502020202020204" pitchFamily="34" charset="0"/>
            </a:endParaRPr>
          </a:p>
          <a:p>
            <a:pPr lvl="0" defTabSz="514350">
              <a:defRPr/>
            </a:pPr>
            <a:endParaRPr lang="en-GB" sz="2000" b="1" dirty="0">
              <a:solidFill>
                <a:schemeClr val="tx1"/>
              </a:solidFill>
              <a:highlight>
                <a:srgbClr val="FFFF00"/>
              </a:highlight>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Explain how you know.</a:t>
            </a:r>
          </a:p>
          <a:p>
            <a:pPr lvl="0" defTabSz="514350">
              <a:defRPr/>
            </a:pPr>
            <a:endParaRPr lang="en-GB" sz="2000" b="1" dirty="0">
              <a:solidFill>
                <a:schemeClr val="tx1"/>
              </a:solidFill>
              <a:latin typeface="Century Gothic" panose="020B0502020202020204" pitchFamily="34" charset="0"/>
            </a:endParaRPr>
          </a:p>
          <a:p>
            <a:pPr defTabSz="514350">
              <a:defRPr/>
            </a:pPr>
            <a:r>
              <a:rPr lang="en-GB" sz="2000" b="1" dirty="0">
                <a:solidFill>
                  <a:schemeClr val="tx1"/>
                </a:solidFill>
                <a:latin typeface="Century Gothic" panose="020B0502020202020204" pitchFamily="34" charset="0"/>
              </a:rPr>
              <a:t>It is formal because...</a:t>
            </a: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pic>
        <p:nvPicPr>
          <p:cNvPr id="6" name="Picture 5" descr="A close up of a sign&#10;&#10;Description generated with high confidence">
            <a:extLst>
              <a:ext uri="{FF2B5EF4-FFF2-40B4-BE49-F238E27FC236}">
                <a16:creationId xmlns:a16="http://schemas.microsoft.com/office/drawing/2014/main" id="{6CC1974B-122D-4476-BC41-5CE9135C94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1A915406-170A-4904-A6E0-EEAA4A2316EE}"/>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2082095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Look at this piece of writing. Is it formal or informal? </a:t>
            </a: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lnSpc>
                <a:spcPct val="150000"/>
              </a:lnSpc>
              <a:defRPr/>
            </a:pPr>
            <a:r>
              <a:rPr lang="en-GB" sz="2400" b="1" dirty="0">
                <a:solidFill>
                  <a:srgbClr val="FF0000"/>
                </a:solidFill>
                <a:latin typeface="Century Gothic" panose="020B0502020202020204" pitchFamily="34" charset="0"/>
              </a:rPr>
              <a:t>According</a:t>
            </a:r>
            <a:r>
              <a:rPr lang="en-GB" sz="2400" b="1" dirty="0">
                <a:solidFill>
                  <a:schemeClr val="tx1"/>
                </a:solidFill>
                <a:latin typeface="Century Gothic" panose="020B0502020202020204" pitchFamily="34" charset="0"/>
              </a:rPr>
              <a:t> </a:t>
            </a:r>
            <a:r>
              <a:rPr lang="en-GB" sz="2400" b="1" dirty="0">
                <a:solidFill>
                  <a:srgbClr val="FF0000"/>
                </a:solidFill>
                <a:latin typeface="Century Gothic" panose="020B0502020202020204" pitchFamily="34" charset="0"/>
              </a:rPr>
              <a:t>to</a:t>
            </a:r>
            <a:r>
              <a:rPr lang="en-GB" sz="2400" b="1" dirty="0">
                <a:solidFill>
                  <a:schemeClr val="tx1"/>
                </a:solidFill>
                <a:latin typeface="Century Gothic" panose="020B0502020202020204" pitchFamily="34" charset="0"/>
              </a:rPr>
              <a:t> the government, </a:t>
            </a:r>
            <a:r>
              <a:rPr lang="en-GB" sz="2400" b="1" dirty="0">
                <a:solidFill>
                  <a:srgbClr val="FF0000"/>
                </a:solidFill>
                <a:latin typeface="Century Gothic" panose="020B0502020202020204" pitchFamily="34" charset="0"/>
              </a:rPr>
              <a:t>it is recommended </a:t>
            </a:r>
            <a:r>
              <a:rPr lang="en-GB" sz="2400" b="1" dirty="0">
                <a:solidFill>
                  <a:schemeClr val="tx1"/>
                </a:solidFill>
                <a:latin typeface="Century Gothic" panose="020B0502020202020204" pitchFamily="34" charset="0"/>
              </a:rPr>
              <a:t>that </a:t>
            </a:r>
            <a:r>
              <a:rPr lang="en-GB" sz="2400" b="1" dirty="0">
                <a:solidFill>
                  <a:srgbClr val="FF0000"/>
                </a:solidFill>
                <a:latin typeface="Century Gothic" panose="020B0502020202020204" pitchFamily="34" charset="0"/>
              </a:rPr>
              <a:t>individuals</a:t>
            </a:r>
            <a:r>
              <a:rPr lang="en-GB" sz="2400" b="1" dirty="0">
                <a:solidFill>
                  <a:schemeClr val="tx1"/>
                </a:solidFill>
                <a:latin typeface="Century Gothic" panose="020B0502020202020204" pitchFamily="34" charset="0"/>
              </a:rPr>
              <a:t> are </a:t>
            </a:r>
            <a:r>
              <a:rPr lang="en-GB" sz="2400" b="1" dirty="0">
                <a:solidFill>
                  <a:srgbClr val="FF0000"/>
                </a:solidFill>
                <a:latin typeface="Century Gothic" panose="020B0502020202020204" pitchFamily="34" charset="0"/>
              </a:rPr>
              <a:t>conscious</a:t>
            </a:r>
            <a:r>
              <a:rPr lang="en-GB" sz="2400" b="1" dirty="0">
                <a:solidFill>
                  <a:schemeClr val="tx1"/>
                </a:solidFill>
                <a:latin typeface="Century Gothic" panose="020B0502020202020204" pitchFamily="34" charset="0"/>
              </a:rPr>
              <a:t> about their diet and exercise habits.</a:t>
            </a:r>
          </a:p>
          <a:p>
            <a:pPr lvl="0" defTabSz="514350">
              <a:defRPr/>
            </a:pPr>
            <a:endParaRPr lang="en-GB" sz="2000" b="1" dirty="0">
              <a:solidFill>
                <a:schemeClr val="tx1"/>
              </a:solidFill>
              <a:highlight>
                <a:srgbClr val="FFFF00"/>
              </a:highlight>
              <a:latin typeface="Century Gothic" panose="020B0502020202020204" pitchFamily="34" charset="0"/>
            </a:endParaRPr>
          </a:p>
          <a:p>
            <a:pPr lvl="0" defTabSz="514350">
              <a:defRPr/>
            </a:pPr>
            <a:endParaRPr lang="en-GB" sz="2000" b="1" dirty="0">
              <a:solidFill>
                <a:schemeClr val="tx1"/>
              </a:solidFill>
              <a:highlight>
                <a:srgbClr val="FFFF00"/>
              </a:highlight>
              <a:latin typeface="Century Gothic" panose="020B0502020202020204" pitchFamily="34" charset="0"/>
            </a:endParaRPr>
          </a:p>
          <a:p>
            <a:pPr lvl="0" defTabSz="514350">
              <a:defRPr/>
            </a:pPr>
            <a:endParaRPr lang="en-GB" sz="2000" b="1" dirty="0">
              <a:solidFill>
                <a:schemeClr val="tx1"/>
              </a:solidFill>
              <a:highlight>
                <a:srgbClr val="FFFF00"/>
              </a:highlight>
              <a:latin typeface="Century Gothic" panose="020B0502020202020204" pitchFamily="34" charset="0"/>
            </a:endParaRPr>
          </a:p>
          <a:p>
            <a:pPr lvl="0" defTabSz="514350">
              <a:defRPr/>
            </a:pPr>
            <a:endParaRPr lang="en-GB" sz="2000" b="1" dirty="0">
              <a:solidFill>
                <a:schemeClr val="tx1"/>
              </a:solidFill>
              <a:highlight>
                <a:srgbClr val="FFFF00"/>
              </a:highlight>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Explain how you know.</a:t>
            </a:r>
          </a:p>
          <a:p>
            <a:pPr lvl="0" defTabSz="514350">
              <a:defRPr/>
            </a:pPr>
            <a:r>
              <a:rPr lang="en-GB" sz="2000" b="1" dirty="0">
                <a:solidFill>
                  <a:srgbClr val="FF0000"/>
                </a:solidFill>
                <a:latin typeface="Century Gothic" panose="020B0502020202020204" pitchFamily="34" charset="0"/>
              </a:rPr>
              <a:t>I know that it is written in a formal tone because it uses formal language such as ‘according to the government, it is recommended’ instead of ‘the government says you should’ instead of ‘been to’ and ‘continue’ instead of ‘carry on’.</a:t>
            </a: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pic>
        <p:nvPicPr>
          <p:cNvPr id="6" name="Picture 5" descr="A close up of a sign&#10;&#10;Description generated with high confidence">
            <a:extLst>
              <a:ext uri="{FF2B5EF4-FFF2-40B4-BE49-F238E27FC236}">
                <a16:creationId xmlns:a16="http://schemas.microsoft.com/office/drawing/2014/main" id="{6CC1974B-122D-4476-BC41-5CE9135C94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1A915406-170A-4904-A6E0-EEAA4A2316EE}"/>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3673386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Here is an extract from a weather forecast. Underline the parts that you think are too informal.</a:t>
            </a:r>
            <a:endParaRPr lang="en-GB" sz="2000" b="1" dirty="0">
              <a:solidFill>
                <a:schemeClr val="tx1"/>
              </a:solidFill>
              <a:latin typeface="Century Gothic" panose="020B0502020202020204" pitchFamily="34" charset="0"/>
              <a:sym typeface="Wingdings" panose="05000000000000000000" pitchFamily="2" charset="2"/>
            </a:endParaRPr>
          </a:p>
          <a:p>
            <a:endParaRPr lang="en-GB" b="1" dirty="0">
              <a:solidFill>
                <a:schemeClr val="tx1"/>
              </a:solidFill>
              <a:latin typeface="Century Gothic" panose="020B0502020202020204" pitchFamily="34" charset="0"/>
              <a:sym typeface="Wingdings" panose="05000000000000000000" pitchFamily="2" charset="2"/>
            </a:endParaRPr>
          </a:p>
          <a:p>
            <a:endParaRPr lang="en-GB" b="1" dirty="0">
              <a:solidFill>
                <a:schemeClr val="tx1"/>
              </a:solidFill>
              <a:latin typeface="Century Gothic" panose="020B0502020202020204" pitchFamily="34" charset="0"/>
              <a:sym typeface="Wingdings" panose="05000000000000000000" pitchFamily="2" charset="2"/>
            </a:endParaRPr>
          </a:p>
          <a:p>
            <a:pPr>
              <a:lnSpc>
                <a:spcPct val="150000"/>
              </a:lnSpc>
            </a:pPr>
            <a:r>
              <a:rPr lang="en-GB" sz="2400" b="1" dirty="0">
                <a:solidFill>
                  <a:schemeClr val="tx1"/>
                </a:solidFill>
                <a:latin typeface="Century Gothic" panose="020B0502020202020204" pitchFamily="34" charset="0"/>
                <a:sym typeface="Wingdings" panose="05000000000000000000" pitchFamily="2" charset="2"/>
              </a:rPr>
              <a:t>The white stuff has hit the UK this week and Wednesday is gonna be freezing, with temperatures nosediving to minus two degrees.</a:t>
            </a:r>
          </a:p>
          <a:p>
            <a:endParaRPr lang="en-GB" sz="1600" b="1" dirty="0">
              <a:solidFill>
                <a:schemeClr val="tx1"/>
              </a:solidFill>
              <a:latin typeface="Century Gothic" panose="020B0502020202020204" pitchFamily="34" charset="0"/>
              <a:sym typeface="Wingdings" panose="05000000000000000000" pitchFamily="2" charset="2"/>
            </a:endParaRPr>
          </a:p>
          <a:p>
            <a:endParaRPr lang="en-GB" sz="2400" b="1" dirty="0">
              <a:solidFill>
                <a:schemeClr val="tx1"/>
              </a:solidFill>
              <a:latin typeface="Century Gothic" panose="020B0502020202020204" pitchFamily="34" charset="0"/>
              <a:sym typeface="Wingdings" panose="05000000000000000000" pitchFamily="2" charset="2"/>
            </a:endParaRPr>
          </a:p>
          <a:p>
            <a:r>
              <a:rPr lang="en-GB" sz="2000" b="1" dirty="0">
                <a:solidFill>
                  <a:schemeClr val="tx1"/>
                </a:solidFill>
                <a:latin typeface="Century Gothic" panose="020B0502020202020204" pitchFamily="34" charset="0"/>
                <a:sym typeface="Wingdings" panose="05000000000000000000" pitchFamily="2" charset="2"/>
              </a:rPr>
              <a:t>Edit the extract by writing suggestions for the parts you have underlined.</a:t>
            </a:r>
          </a:p>
        </p:txBody>
      </p:sp>
      <p:pic>
        <p:nvPicPr>
          <p:cNvPr id="6" name="Picture 5" descr="A close up of a sign&#10;&#10;Description generated with high confidence">
            <a:extLst>
              <a:ext uri="{FF2B5EF4-FFF2-40B4-BE49-F238E27FC236}">
                <a16:creationId xmlns:a16="http://schemas.microsoft.com/office/drawing/2014/main" id="{FC33E723-5C20-4EF5-8A13-7C77E2712A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5C7521E8-4242-4A3D-B7F4-325B478BDA74}"/>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636014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Here is an extract from a weather forecast. Underline the parts that you think are too informal.</a:t>
            </a:r>
            <a:endParaRPr lang="en-GB" sz="2000" b="1" dirty="0">
              <a:solidFill>
                <a:schemeClr val="tx1"/>
              </a:solidFill>
              <a:latin typeface="Century Gothic" panose="020B0502020202020204" pitchFamily="34" charset="0"/>
              <a:sym typeface="Wingdings" panose="05000000000000000000" pitchFamily="2" charset="2"/>
            </a:endParaRPr>
          </a:p>
          <a:p>
            <a:endParaRPr lang="en-GB" b="1" dirty="0">
              <a:solidFill>
                <a:schemeClr val="tx1"/>
              </a:solidFill>
              <a:latin typeface="Century Gothic" panose="020B0502020202020204" pitchFamily="34" charset="0"/>
              <a:sym typeface="Wingdings" panose="05000000000000000000" pitchFamily="2" charset="2"/>
            </a:endParaRPr>
          </a:p>
          <a:p>
            <a:endParaRPr lang="en-GB" b="1" dirty="0">
              <a:solidFill>
                <a:schemeClr val="tx1"/>
              </a:solidFill>
              <a:latin typeface="Century Gothic" panose="020B0502020202020204" pitchFamily="34" charset="0"/>
              <a:sym typeface="Wingdings" panose="05000000000000000000" pitchFamily="2" charset="2"/>
            </a:endParaRPr>
          </a:p>
          <a:p>
            <a:pPr>
              <a:lnSpc>
                <a:spcPct val="150000"/>
              </a:lnSpc>
            </a:pPr>
            <a:r>
              <a:rPr lang="en-GB" sz="2400" b="1" dirty="0">
                <a:solidFill>
                  <a:schemeClr val="tx1"/>
                </a:solidFill>
                <a:latin typeface="Century Gothic" panose="020B0502020202020204" pitchFamily="34" charset="0"/>
                <a:sym typeface="Wingdings" panose="05000000000000000000" pitchFamily="2" charset="2"/>
              </a:rPr>
              <a:t>The </a:t>
            </a:r>
            <a:r>
              <a:rPr lang="en-GB" sz="2400" b="1" u="sng" dirty="0">
                <a:solidFill>
                  <a:srgbClr val="FF0000"/>
                </a:solidFill>
                <a:latin typeface="Century Gothic" panose="020B0502020202020204" pitchFamily="34" charset="0"/>
                <a:sym typeface="Wingdings" panose="05000000000000000000" pitchFamily="2" charset="2"/>
              </a:rPr>
              <a:t>white stuff </a:t>
            </a:r>
            <a:r>
              <a:rPr lang="en-GB" sz="2400" b="1" dirty="0">
                <a:solidFill>
                  <a:schemeClr val="tx1"/>
                </a:solidFill>
                <a:latin typeface="Century Gothic" panose="020B0502020202020204" pitchFamily="34" charset="0"/>
                <a:sym typeface="Wingdings" panose="05000000000000000000" pitchFamily="2" charset="2"/>
              </a:rPr>
              <a:t>has hit the UK this week and Wednesday is </a:t>
            </a:r>
            <a:r>
              <a:rPr lang="en-GB" sz="2400" b="1" u="sng" dirty="0" err="1">
                <a:solidFill>
                  <a:srgbClr val="FF0000"/>
                </a:solidFill>
                <a:latin typeface="Century Gothic" panose="020B0502020202020204" pitchFamily="34" charset="0"/>
                <a:sym typeface="Wingdings" panose="05000000000000000000" pitchFamily="2" charset="2"/>
              </a:rPr>
              <a:t>gonna</a:t>
            </a:r>
            <a:r>
              <a:rPr lang="en-GB" sz="2400" b="1" u="sng" dirty="0">
                <a:solidFill>
                  <a:srgbClr val="FF0000"/>
                </a:solidFill>
                <a:latin typeface="Century Gothic" panose="020B0502020202020204" pitchFamily="34" charset="0"/>
                <a:sym typeface="Wingdings" panose="05000000000000000000" pitchFamily="2" charset="2"/>
              </a:rPr>
              <a:t> be freezing</a:t>
            </a:r>
            <a:r>
              <a:rPr lang="en-GB" sz="2400" b="1" dirty="0">
                <a:solidFill>
                  <a:schemeClr val="tx1"/>
                </a:solidFill>
                <a:latin typeface="Century Gothic" panose="020B0502020202020204" pitchFamily="34" charset="0"/>
                <a:sym typeface="Wingdings" panose="05000000000000000000" pitchFamily="2" charset="2"/>
              </a:rPr>
              <a:t>, with temperatures </a:t>
            </a:r>
            <a:r>
              <a:rPr lang="en-GB" sz="2400" b="1" u="sng" dirty="0">
                <a:solidFill>
                  <a:srgbClr val="FF0000"/>
                </a:solidFill>
                <a:latin typeface="Century Gothic" panose="020B0502020202020204" pitchFamily="34" charset="0"/>
                <a:sym typeface="Wingdings" panose="05000000000000000000" pitchFamily="2" charset="2"/>
              </a:rPr>
              <a:t>nosediving</a:t>
            </a:r>
            <a:r>
              <a:rPr lang="en-GB" sz="2400" b="1" dirty="0">
                <a:solidFill>
                  <a:schemeClr val="tx1"/>
                </a:solidFill>
                <a:latin typeface="Century Gothic" panose="020B0502020202020204" pitchFamily="34" charset="0"/>
                <a:sym typeface="Wingdings" panose="05000000000000000000" pitchFamily="2" charset="2"/>
              </a:rPr>
              <a:t> to minus two degrees.</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chemeClr val="tx1"/>
                </a:solidFill>
                <a:latin typeface="Century Gothic" panose="020B0502020202020204" pitchFamily="34" charset="0"/>
                <a:sym typeface="Wingdings" panose="05000000000000000000" pitchFamily="2" charset="2"/>
              </a:rPr>
              <a:t>Edit the extract by writing suggestions for the parts you have underlined.</a:t>
            </a:r>
            <a:endParaRPr lang="en-GB" sz="2000" b="1" dirty="0">
              <a:solidFill>
                <a:srgbClr val="FF0000"/>
              </a:solidFill>
              <a:latin typeface="Century Gothic" panose="020B0502020202020204" pitchFamily="34" charset="0"/>
              <a:sym typeface="Wingdings" panose="05000000000000000000" pitchFamily="2" charset="2"/>
            </a:endParaRPr>
          </a:p>
          <a:p>
            <a:r>
              <a:rPr lang="en-GB" sz="2000" b="1" dirty="0">
                <a:solidFill>
                  <a:srgbClr val="FF0000"/>
                </a:solidFill>
                <a:latin typeface="Century Gothic" panose="020B0502020202020204" pitchFamily="34" charset="0"/>
              </a:rPr>
              <a:t>Various edited versions which include formal language, for example: </a:t>
            </a:r>
            <a:r>
              <a:rPr lang="en-GB" sz="2000" b="1" dirty="0">
                <a:solidFill>
                  <a:srgbClr val="FF0000"/>
                </a:solidFill>
                <a:latin typeface="Century Gothic" panose="020B0502020202020204" pitchFamily="34" charset="0"/>
                <a:sym typeface="Wingdings" panose="05000000000000000000" pitchFamily="2" charset="2"/>
              </a:rPr>
              <a:t>Snow has fallen on the UK this week and Wednesday is predicted to be the coldest day, with temperatures falling to minus two degrees.</a:t>
            </a:r>
          </a:p>
        </p:txBody>
      </p:sp>
      <p:pic>
        <p:nvPicPr>
          <p:cNvPr id="6" name="Picture 5" descr="A close up of a sign&#10;&#10;Description generated with high confidence">
            <a:extLst>
              <a:ext uri="{FF2B5EF4-FFF2-40B4-BE49-F238E27FC236}">
                <a16:creationId xmlns:a16="http://schemas.microsoft.com/office/drawing/2014/main" id="{110D9CE1-D3AE-4EDD-854E-EB6CAD27F1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D08DE44F-51EB-4036-B3AC-88F02EEC2405}"/>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37278413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James says that Anne’s writing is too informal to send to her bank.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8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Do you agree? Explain how you know.</a:t>
            </a: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sp>
        <p:nvSpPr>
          <p:cNvPr id="8" name="Rectangle 7">
            <a:extLst>
              <a:ext uri="{FF2B5EF4-FFF2-40B4-BE49-F238E27FC236}">
                <a16:creationId xmlns:a16="http://schemas.microsoft.com/office/drawing/2014/main" id="{964B1968-6844-4BF3-97B1-3538128B58A4}"/>
              </a:ext>
            </a:extLst>
          </p:cNvPr>
          <p:cNvSpPr/>
          <p:nvPr/>
        </p:nvSpPr>
        <p:spPr>
          <a:xfrm>
            <a:off x="1989067" y="1889924"/>
            <a:ext cx="5464785" cy="1938992"/>
          </a:xfrm>
          <a:prstGeom prst="rect">
            <a:avLst/>
          </a:prstGeom>
          <a:solidFill>
            <a:schemeClr val="bg1"/>
          </a:solidFill>
        </p:spPr>
        <p:txBody>
          <a:bodyPr wrap="square">
            <a:spAutoFit/>
          </a:bodyPr>
          <a:lstStyle/>
          <a:p>
            <a:r>
              <a:rPr lang="en-GB" sz="2000" b="1" dirty="0">
                <a:latin typeface="Century Gothic" panose="020B0502020202020204" pitchFamily="34" charset="0"/>
              </a:rPr>
              <a:t>Dear Bank Manager,</a:t>
            </a:r>
          </a:p>
          <a:p>
            <a:r>
              <a:rPr lang="en-GB" sz="2000" b="1" dirty="0">
                <a:latin typeface="Century Gothic" panose="020B0502020202020204" pitchFamily="34" charset="0"/>
              </a:rPr>
              <a:t>I’m pretty bad with cash so I’ve run out (again) and wondered if you might give us some more until pay day.</a:t>
            </a:r>
          </a:p>
          <a:p>
            <a:r>
              <a:rPr lang="en-GB" sz="2000" b="1" dirty="0">
                <a:latin typeface="Century Gothic" panose="020B0502020202020204" pitchFamily="34" charset="0"/>
              </a:rPr>
              <a:t>Ta,</a:t>
            </a:r>
          </a:p>
          <a:p>
            <a:r>
              <a:rPr lang="en-GB" sz="2000" b="1" dirty="0">
                <a:latin typeface="Century Gothic" panose="020B0502020202020204" pitchFamily="34" charset="0"/>
              </a:rPr>
              <a:t>Anne Johnson</a:t>
            </a:r>
          </a:p>
        </p:txBody>
      </p:sp>
      <p:pic>
        <p:nvPicPr>
          <p:cNvPr id="7" name="Picture 6" descr="A close up of a sign&#10;&#10;Description generated with high confidence">
            <a:extLst>
              <a:ext uri="{FF2B5EF4-FFF2-40B4-BE49-F238E27FC236}">
                <a16:creationId xmlns:a16="http://schemas.microsoft.com/office/drawing/2014/main" id="{269520E4-BED3-4FC7-800B-307120D9A6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9" name="TextBox 8">
            <a:extLst>
              <a:ext uri="{FF2B5EF4-FFF2-40B4-BE49-F238E27FC236}">
                <a16:creationId xmlns:a16="http://schemas.microsoft.com/office/drawing/2014/main" id="{1426ABCF-278E-46C8-B80C-78D568D097CE}"/>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10390470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James says that Anne’s writing is too informal to send to her bank.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8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Do you agree? Explain how you know.</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James is correct because...</a:t>
            </a: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sp>
        <p:nvSpPr>
          <p:cNvPr id="8" name="Rectangle 7">
            <a:extLst>
              <a:ext uri="{FF2B5EF4-FFF2-40B4-BE49-F238E27FC236}">
                <a16:creationId xmlns:a16="http://schemas.microsoft.com/office/drawing/2014/main" id="{964B1968-6844-4BF3-97B1-3538128B58A4}"/>
              </a:ext>
            </a:extLst>
          </p:cNvPr>
          <p:cNvSpPr/>
          <p:nvPr/>
        </p:nvSpPr>
        <p:spPr>
          <a:xfrm>
            <a:off x="1989067" y="1889924"/>
            <a:ext cx="5464785" cy="1938992"/>
          </a:xfrm>
          <a:prstGeom prst="rect">
            <a:avLst/>
          </a:prstGeom>
          <a:solidFill>
            <a:schemeClr val="bg1"/>
          </a:solidFill>
        </p:spPr>
        <p:txBody>
          <a:bodyPr wrap="square">
            <a:spAutoFit/>
          </a:bodyPr>
          <a:lstStyle/>
          <a:p>
            <a:r>
              <a:rPr lang="en-GB" sz="2000" b="1" dirty="0">
                <a:latin typeface="Century Gothic" panose="020B0502020202020204" pitchFamily="34" charset="0"/>
              </a:rPr>
              <a:t>Dear Bank Manager,</a:t>
            </a:r>
          </a:p>
          <a:p>
            <a:r>
              <a:rPr lang="en-GB" sz="2000" b="1" dirty="0">
                <a:latin typeface="Century Gothic" panose="020B0502020202020204" pitchFamily="34" charset="0"/>
              </a:rPr>
              <a:t>I’m pretty bad with cash so I’ve run out (again) and wondered if you might give us some more until pay day.</a:t>
            </a:r>
          </a:p>
          <a:p>
            <a:r>
              <a:rPr lang="en-GB" sz="2000" b="1" dirty="0">
                <a:latin typeface="Century Gothic" panose="020B0502020202020204" pitchFamily="34" charset="0"/>
              </a:rPr>
              <a:t>Ta,</a:t>
            </a:r>
          </a:p>
          <a:p>
            <a:r>
              <a:rPr lang="en-GB" sz="2000" b="1" dirty="0">
                <a:latin typeface="Century Gothic" panose="020B0502020202020204" pitchFamily="34" charset="0"/>
              </a:rPr>
              <a:t>Anne Johnson</a:t>
            </a:r>
          </a:p>
        </p:txBody>
      </p:sp>
      <p:pic>
        <p:nvPicPr>
          <p:cNvPr id="7" name="Picture 6" descr="A close up of a sign&#10;&#10;Description generated with high confidence">
            <a:extLst>
              <a:ext uri="{FF2B5EF4-FFF2-40B4-BE49-F238E27FC236}">
                <a16:creationId xmlns:a16="http://schemas.microsoft.com/office/drawing/2014/main" id="{269520E4-BED3-4FC7-800B-307120D9A6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9" name="TextBox 8">
            <a:extLst>
              <a:ext uri="{FF2B5EF4-FFF2-40B4-BE49-F238E27FC236}">
                <a16:creationId xmlns:a16="http://schemas.microsoft.com/office/drawing/2014/main" id="{1426ABCF-278E-46C8-B80C-78D568D097CE}"/>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10399574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James says that Anne’s writing is too informal to send to her bank.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8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Do you agree? Explain how you know.</a:t>
            </a: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James is correct because the letter includes contracted words (I’m, I’ve) and informal vocabulary e.g. pretty bad, cash, give us, ta etc.</a:t>
            </a: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sp>
        <p:nvSpPr>
          <p:cNvPr id="8" name="Rectangle 7">
            <a:extLst>
              <a:ext uri="{FF2B5EF4-FFF2-40B4-BE49-F238E27FC236}">
                <a16:creationId xmlns:a16="http://schemas.microsoft.com/office/drawing/2014/main" id="{964B1968-6844-4BF3-97B1-3538128B58A4}"/>
              </a:ext>
            </a:extLst>
          </p:cNvPr>
          <p:cNvSpPr/>
          <p:nvPr/>
        </p:nvSpPr>
        <p:spPr>
          <a:xfrm>
            <a:off x="1989067" y="1889924"/>
            <a:ext cx="5464785" cy="1938992"/>
          </a:xfrm>
          <a:prstGeom prst="rect">
            <a:avLst/>
          </a:prstGeom>
          <a:solidFill>
            <a:schemeClr val="bg1"/>
          </a:solidFill>
        </p:spPr>
        <p:txBody>
          <a:bodyPr wrap="square">
            <a:spAutoFit/>
          </a:bodyPr>
          <a:lstStyle/>
          <a:p>
            <a:r>
              <a:rPr lang="en-GB" sz="2000" b="1" dirty="0">
                <a:latin typeface="Century Gothic" panose="020B0502020202020204" pitchFamily="34" charset="0"/>
              </a:rPr>
              <a:t>Dear Bank Manager,</a:t>
            </a:r>
          </a:p>
          <a:p>
            <a:r>
              <a:rPr lang="en-GB" sz="2000" b="1" dirty="0">
                <a:latin typeface="Century Gothic" panose="020B0502020202020204" pitchFamily="34" charset="0"/>
              </a:rPr>
              <a:t>I’m </a:t>
            </a:r>
            <a:r>
              <a:rPr lang="en-GB" sz="2000" b="1" dirty="0">
                <a:solidFill>
                  <a:srgbClr val="FF0000"/>
                </a:solidFill>
                <a:latin typeface="Century Gothic" panose="020B0502020202020204" pitchFamily="34" charset="0"/>
              </a:rPr>
              <a:t>pretty bad </a:t>
            </a:r>
            <a:r>
              <a:rPr lang="en-GB" sz="2000" b="1" dirty="0">
                <a:latin typeface="Century Gothic" panose="020B0502020202020204" pitchFamily="34" charset="0"/>
              </a:rPr>
              <a:t>with </a:t>
            </a:r>
            <a:r>
              <a:rPr lang="en-GB" sz="2000" b="1" dirty="0">
                <a:solidFill>
                  <a:srgbClr val="FF0000"/>
                </a:solidFill>
                <a:latin typeface="Century Gothic" panose="020B0502020202020204" pitchFamily="34" charset="0"/>
              </a:rPr>
              <a:t>cash</a:t>
            </a:r>
            <a:r>
              <a:rPr lang="en-GB" sz="2000" b="1" dirty="0">
                <a:latin typeface="Century Gothic" panose="020B0502020202020204" pitchFamily="34" charset="0"/>
              </a:rPr>
              <a:t> so </a:t>
            </a:r>
            <a:r>
              <a:rPr lang="en-GB" sz="2000" b="1" dirty="0">
                <a:solidFill>
                  <a:srgbClr val="FF0000"/>
                </a:solidFill>
                <a:latin typeface="Century Gothic" panose="020B0502020202020204" pitchFamily="34" charset="0"/>
              </a:rPr>
              <a:t>I’ve run out (again)</a:t>
            </a:r>
            <a:r>
              <a:rPr lang="en-GB" sz="2000" b="1" dirty="0">
                <a:latin typeface="Century Gothic" panose="020B0502020202020204" pitchFamily="34" charset="0"/>
              </a:rPr>
              <a:t> and wondered if you might </a:t>
            </a:r>
            <a:r>
              <a:rPr lang="en-GB" sz="2000" b="1" dirty="0">
                <a:solidFill>
                  <a:srgbClr val="FF0000"/>
                </a:solidFill>
                <a:latin typeface="Century Gothic" panose="020B0502020202020204" pitchFamily="34" charset="0"/>
              </a:rPr>
              <a:t>give us some more</a:t>
            </a:r>
            <a:r>
              <a:rPr lang="en-GB" sz="2000" b="1" dirty="0">
                <a:latin typeface="Century Gothic" panose="020B0502020202020204" pitchFamily="34" charset="0"/>
              </a:rPr>
              <a:t> until pay day.</a:t>
            </a:r>
          </a:p>
          <a:p>
            <a:r>
              <a:rPr lang="en-GB" sz="2000" b="1" dirty="0">
                <a:solidFill>
                  <a:srgbClr val="FF0000"/>
                </a:solidFill>
                <a:latin typeface="Century Gothic" panose="020B0502020202020204" pitchFamily="34" charset="0"/>
              </a:rPr>
              <a:t>Ta</a:t>
            </a:r>
            <a:r>
              <a:rPr lang="en-GB" sz="2000" b="1" dirty="0">
                <a:latin typeface="Century Gothic" panose="020B0502020202020204" pitchFamily="34" charset="0"/>
              </a:rPr>
              <a:t>,</a:t>
            </a:r>
          </a:p>
          <a:p>
            <a:r>
              <a:rPr lang="en-GB" sz="2000" b="1" dirty="0">
                <a:latin typeface="Century Gothic" panose="020B0502020202020204" pitchFamily="34" charset="0"/>
              </a:rPr>
              <a:t>Anne Johnson</a:t>
            </a:r>
          </a:p>
        </p:txBody>
      </p:sp>
      <p:pic>
        <p:nvPicPr>
          <p:cNvPr id="7" name="Picture 6" descr="A close up of a sign&#10;&#10;Description generated with high confidence">
            <a:extLst>
              <a:ext uri="{FF2B5EF4-FFF2-40B4-BE49-F238E27FC236}">
                <a16:creationId xmlns:a16="http://schemas.microsoft.com/office/drawing/2014/main" id="{269520E4-BED3-4FC7-800B-307120D9A6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9" name="TextBox 8">
            <a:extLst>
              <a:ext uri="{FF2B5EF4-FFF2-40B4-BE49-F238E27FC236}">
                <a16:creationId xmlns:a16="http://schemas.microsoft.com/office/drawing/2014/main" id="{1426ABCF-278E-46C8-B80C-78D568D097CE}"/>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3168632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Suggest some synonyms for the words below: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latin typeface="Century Gothic" panose="020B0502020202020204" pitchFamily="34" charset="0"/>
            </a:endParaRPr>
          </a:p>
          <a:p>
            <a:endParaRPr lang="en-GB" sz="2000" b="1" dirty="0">
              <a:latin typeface="Century Gothic" panose="020B0502020202020204" pitchFamily="34" charset="0"/>
            </a:endParaRPr>
          </a:p>
          <a:p>
            <a:endParaRPr lang="en-GB" sz="2000" b="1" dirty="0">
              <a:latin typeface="Century Gothic" panose="020B0502020202020204" pitchFamily="34" charset="0"/>
            </a:endParaRPr>
          </a:p>
          <a:p>
            <a:endParaRPr lang="en-GB" sz="2000" b="1" dirty="0">
              <a:latin typeface="Century Gothic" panose="020B0502020202020204" pitchFamily="34" charset="0"/>
            </a:endParaRPr>
          </a:p>
          <a:p>
            <a:pPr marL="88900" algn="ctr"/>
            <a:endParaRPr lang="en-GB" sz="2800" dirty="0">
              <a:solidFill>
                <a:schemeClr val="bg2">
                  <a:lumMod val="25000"/>
                </a:schemeClr>
              </a:solidFill>
              <a:latin typeface="SassoonCRInfantMedium" panose="02000603020000020003" pitchFamily="2" charset="0"/>
            </a:endParaRPr>
          </a:p>
        </p:txBody>
      </p:sp>
      <p:pic>
        <p:nvPicPr>
          <p:cNvPr id="27" name="Picture 26" descr="A close up of a sign&#10;&#10;Description generated with high confidence">
            <a:extLst>
              <a:ext uri="{FF2B5EF4-FFF2-40B4-BE49-F238E27FC236}">
                <a16:creationId xmlns:a16="http://schemas.microsoft.com/office/drawing/2014/main" id="{31DC6998-D245-45FA-A50E-BDE8A3D68E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28" name="TextBox 8">
            <a:extLst>
              <a:ext uri="{FF2B5EF4-FFF2-40B4-BE49-F238E27FC236}">
                <a16:creationId xmlns:a16="http://schemas.microsoft.com/office/drawing/2014/main" id="{C2055146-C74D-441A-9D7B-4C2B0729E979}"/>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35" name="Table 3">
            <a:extLst>
              <a:ext uri="{FF2B5EF4-FFF2-40B4-BE49-F238E27FC236}">
                <a16:creationId xmlns:a16="http://schemas.microsoft.com/office/drawing/2014/main" id="{C0DC0D82-3FFE-4C07-9C36-BEC79620A371}"/>
              </a:ext>
            </a:extLst>
          </p:cNvPr>
          <p:cNvGraphicFramePr>
            <a:graphicFrameLocks noGrp="1"/>
          </p:cNvGraphicFramePr>
          <p:nvPr>
            <p:extLst>
              <p:ext uri="{D42A27DB-BD31-4B8C-83A1-F6EECF244321}">
                <p14:modId xmlns:p14="http://schemas.microsoft.com/office/powerpoint/2010/main" val="929799307"/>
              </p:ext>
            </p:extLst>
          </p:nvPr>
        </p:nvGraphicFramePr>
        <p:xfrm>
          <a:off x="604991" y="1945640"/>
          <a:ext cx="1512000" cy="1524000"/>
        </p:xfrm>
        <a:graphic>
          <a:graphicData uri="http://schemas.openxmlformats.org/drawingml/2006/table">
            <a:tbl>
              <a:tblPr firstRow="1" bandRow="1">
                <a:tableStyleId>{5940675A-B579-460E-94D1-54222C63F5DA}</a:tableStyleId>
              </a:tblPr>
              <a:tblGrid>
                <a:gridCol w="1512000">
                  <a:extLst>
                    <a:ext uri="{9D8B030D-6E8A-4147-A177-3AD203B41FA5}">
                      <a16:colId xmlns:a16="http://schemas.microsoft.com/office/drawing/2014/main" val="3667195678"/>
                    </a:ext>
                  </a:extLst>
                </a:gridCol>
              </a:tblGrid>
              <a:tr h="370840">
                <a:tc>
                  <a:txBody>
                    <a:bodyPr/>
                    <a:lstStyle/>
                    <a:p>
                      <a:pPr algn="ctr"/>
                      <a:r>
                        <a:rPr lang="en-GB" sz="1900" b="1" dirty="0">
                          <a:latin typeface="Century Gothic" panose="020B0502020202020204" pitchFamily="34" charset="0"/>
                        </a:rPr>
                        <a:t>Friend</a:t>
                      </a:r>
                    </a:p>
                  </a:txBody>
                  <a:tcPr anchor="ctr">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55795485"/>
                  </a:ext>
                </a:extLst>
              </a:tr>
              <a:tr h="370840">
                <a:tc>
                  <a:txBody>
                    <a:bodyPr/>
                    <a:lstStyle/>
                    <a:p>
                      <a:pPr algn="ctr"/>
                      <a:endParaRPr lang="en-GB" sz="1900" b="1" dirty="0">
                        <a:solidFill>
                          <a:srgbClr val="FF0000"/>
                        </a:solidFill>
                        <a:latin typeface="Century Gothic" panose="020B0502020202020204" pitchFamily="34" charset="0"/>
                      </a:endParaRPr>
                    </a:p>
                  </a:txBody>
                  <a:tcPr anchor="ctr">
                    <a:lnT w="381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4009396061"/>
                  </a:ext>
                </a:extLst>
              </a:tr>
              <a:tr h="370840">
                <a:tc>
                  <a:txBody>
                    <a:bodyPr/>
                    <a:lstStyle/>
                    <a:p>
                      <a:pPr algn="ctr"/>
                      <a:endParaRPr lang="en-GB" sz="1900" b="1" dirty="0">
                        <a:solidFill>
                          <a:srgbClr val="FF0000"/>
                        </a:solidFill>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2021405699"/>
                  </a:ext>
                </a:extLst>
              </a:tr>
              <a:tr h="370840">
                <a:tc>
                  <a:txBody>
                    <a:bodyPr/>
                    <a:lstStyle/>
                    <a:p>
                      <a:pPr algn="ctr"/>
                      <a:endParaRPr lang="en-GB" sz="1900" b="1" dirty="0">
                        <a:solidFill>
                          <a:srgbClr val="FF0000"/>
                        </a:solidFill>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4147624"/>
                  </a:ext>
                </a:extLst>
              </a:tr>
            </a:tbl>
          </a:graphicData>
        </a:graphic>
      </p:graphicFrame>
      <p:graphicFrame>
        <p:nvGraphicFramePr>
          <p:cNvPr id="36" name="Table 3">
            <a:extLst>
              <a:ext uri="{FF2B5EF4-FFF2-40B4-BE49-F238E27FC236}">
                <a16:creationId xmlns:a16="http://schemas.microsoft.com/office/drawing/2014/main" id="{C0B0BBD8-599C-4B4A-9760-52C349206CA1}"/>
              </a:ext>
            </a:extLst>
          </p:cNvPr>
          <p:cNvGraphicFramePr>
            <a:graphicFrameLocks noGrp="1"/>
          </p:cNvGraphicFramePr>
          <p:nvPr>
            <p:extLst>
              <p:ext uri="{D42A27DB-BD31-4B8C-83A1-F6EECF244321}">
                <p14:modId xmlns:p14="http://schemas.microsoft.com/office/powerpoint/2010/main" val="1261791521"/>
              </p:ext>
            </p:extLst>
          </p:nvPr>
        </p:nvGraphicFramePr>
        <p:xfrm>
          <a:off x="1678867" y="4166935"/>
          <a:ext cx="1512000" cy="1524000"/>
        </p:xfrm>
        <a:graphic>
          <a:graphicData uri="http://schemas.openxmlformats.org/drawingml/2006/table">
            <a:tbl>
              <a:tblPr firstRow="1" bandRow="1">
                <a:tableStyleId>{5940675A-B579-460E-94D1-54222C63F5DA}</a:tableStyleId>
              </a:tblPr>
              <a:tblGrid>
                <a:gridCol w="1512000">
                  <a:extLst>
                    <a:ext uri="{9D8B030D-6E8A-4147-A177-3AD203B41FA5}">
                      <a16:colId xmlns:a16="http://schemas.microsoft.com/office/drawing/2014/main" val="3667195678"/>
                    </a:ext>
                  </a:extLst>
                </a:gridCol>
              </a:tblGrid>
              <a:tr h="370840">
                <a:tc>
                  <a:txBody>
                    <a:bodyPr/>
                    <a:lstStyle/>
                    <a:p>
                      <a:pPr algn="ctr"/>
                      <a:r>
                        <a:rPr lang="en-GB" sz="1900" b="1" dirty="0">
                          <a:latin typeface="Century Gothic" panose="020B0502020202020204" pitchFamily="34" charset="0"/>
                        </a:rPr>
                        <a:t>Man</a:t>
                      </a:r>
                    </a:p>
                  </a:txBody>
                  <a:tcPr anchor="ctr">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55795485"/>
                  </a:ext>
                </a:extLst>
              </a:tr>
              <a:tr h="370840">
                <a:tc>
                  <a:txBody>
                    <a:bodyPr/>
                    <a:lstStyle/>
                    <a:p>
                      <a:pPr algn="ctr"/>
                      <a:endParaRPr lang="en-GB" sz="1900" b="1" dirty="0">
                        <a:solidFill>
                          <a:srgbClr val="FF0000"/>
                        </a:solidFill>
                        <a:latin typeface="Century Gothic" panose="020B0502020202020204" pitchFamily="34" charset="0"/>
                      </a:endParaRPr>
                    </a:p>
                  </a:txBody>
                  <a:tcPr anchor="ctr">
                    <a:lnT w="381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4009396061"/>
                  </a:ext>
                </a:extLst>
              </a:tr>
              <a:tr h="370840">
                <a:tc>
                  <a:txBody>
                    <a:bodyPr/>
                    <a:lstStyle/>
                    <a:p>
                      <a:pPr algn="ctr"/>
                      <a:endParaRPr lang="en-GB" sz="1900" b="1" dirty="0">
                        <a:solidFill>
                          <a:srgbClr val="FF0000"/>
                        </a:solidFill>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2021405699"/>
                  </a:ext>
                </a:extLst>
              </a:tr>
              <a:tr h="370840">
                <a:tc>
                  <a:txBody>
                    <a:bodyPr/>
                    <a:lstStyle/>
                    <a:p>
                      <a:pPr algn="ctr"/>
                      <a:endParaRPr lang="en-GB" sz="1900" b="1" dirty="0">
                        <a:solidFill>
                          <a:srgbClr val="FF0000"/>
                        </a:solidFill>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4147624"/>
                  </a:ext>
                </a:extLst>
              </a:tr>
            </a:tbl>
          </a:graphicData>
        </a:graphic>
      </p:graphicFrame>
      <p:graphicFrame>
        <p:nvGraphicFramePr>
          <p:cNvPr id="37" name="Table 3">
            <a:extLst>
              <a:ext uri="{FF2B5EF4-FFF2-40B4-BE49-F238E27FC236}">
                <a16:creationId xmlns:a16="http://schemas.microsoft.com/office/drawing/2014/main" id="{822F6B04-F89F-4B3D-B545-BE5550298D7F}"/>
              </a:ext>
            </a:extLst>
          </p:cNvPr>
          <p:cNvGraphicFramePr>
            <a:graphicFrameLocks noGrp="1"/>
          </p:cNvGraphicFramePr>
          <p:nvPr>
            <p:extLst>
              <p:ext uri="{D42A27DB-BD31-4B8C-83A1-F6EECF244321}">
                <p14:modId xmlns:p14="http://schemas.microsoft.com/office/powerpoint/2010/main" val="3221395809"/>
              </p:ext>
            </p:extLst>
          </p:nvPr>
        </p:nvGraphicFramePr>
        <p:xfrm>
          <a:off x="2752743" y="1945640"/>
          <a:ext cx="1512000" cy="1524000"/>
        </p:xfrm>
        <a:graphic>
          <a:graphicData uri="http://schemas.openxmlformats.org/drawingml/2006/table">
            <a:tbl>
              <a:tblPr firstRow="1" bandRow="1">
                <a:tableStyleId>{5940675A-B579-460E-94D1-54222C63F5DA}</a:tableStyleId>
              </a:tblPr>
              <a:tblGrid>
                <a:gridCol w="1512000">
                  <a:extLst>
                    <a:ext uri="{9D8B030D-6E8A-4147-A177-3AD203B41FA5}">
                      <a16:colId xmlns:a16="http://schemas.microsoft.com/office/drawing/2014/main" val="3667195678"/>
                    </a:ext>
                  </a:extLst>
                </a:gridCol>
              </a:tblGrid>
              <a:tr h="370840">
                <a:tc>
                  <a:txBody>
                    <a:bodyPr/>
                    <a:lstStyle/>
                    <a:p>
                      <a:pPr algn="ctr"/>
                      <a:r>
                        <a:rPr lang="en-GB" sz="1900" b="1" dirty="0">
                          <a:latin typeface="Century Gothic" panose="020B0502020202020204" pitchFamily="34" charset="0"/>
                        </a:rPr>
                        <a:t>Holiday</a:t>
                      </a:r>
                    </a:p>
                  </a:txBody>
                  <a:tcPr anchor="ctr">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55795485"/>
                  </a:ext>
                </a:extLst>
              </a:tr>
              <a:tr h="370840">
                <a:tc>
                  <a:txBody>
                    <a:bodyPr/>
                    <a:lstStyle/>
                    <a:p>
                      <a:pPr algn="ctr"/>
                      <a:endParaRPr lang="en-GB" sz="1900" b="1" dirty="0">
                        <a:solidFill>
                          <a:srgbClr val="FF0000"/>
                        </a:solidFill>
                        <a:latin typeface="Century Gothic" panose="020B0502020202020204" pitchFamily="34" charset="0"/>
                      </a:endParaRPr>
                    </a:p>
                  </a:txBody>
                  <a:tcPr anchor="ctr">
                    <a:lnT w="381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4009396061"/>
                  </a:ext>
                </a:extLst>
              </a:tr>
              <a:tr h="370840">
                <a:tc>
                  <a:txBody>
                    <a:bodyPr/>
                    <a:lstStyle/>
                    <a:p>
                      <a:pPr algn="ctr"/>
                      <a:endParaRPr lang="en-GB" sz="1900" b="1" dirty="0">
                        <a:solidFill>
                          <a:srgbClr val="FF0000"/>
                        </a:solidFill>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2021405699"/>
                  </a:ext>
                </a:extLst>
              </a:tr>
              <a:tr h="370840">
                <a:tc>
                  <a:txBody>
                    <a:bodyPr/>
                    <a:lstStyle/>
                    <a:p>
                      <a:pPr algn="ctr"/>
                      <a:endParaRPr lang="en-GB" sz="1900" b="1" dirty="0">
                        <a:solidFill>
                          <a:srgbClr val="FF0000"/>
                        </a:solidFill>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4147624"/>
                  </a:ext>
                </a:extLst>
              </a:tr>
            </a:tbl>
          </a:graphicData>
        </a:graphic>
      </p:graphicFrame>
      <p:graphicFrame>
        <p:nvGraphicFramePr>
          <p:cNvPr id="38" name="Table 3">
            <a:extLst>
              <a:ext uri="{FF2B5EF4-FFF2-40B4-BE49-F238E27FC236}">
                <a16:creationId xmlns:a16="http://schemas.microsoft.com/office/drawing/2014/main" id="{43B7661E-5321-4B07-915E-E8900EB4B995}"/>
              </a:ext>
            </a:extLst>
          </p:cNvPr>
          <p:cNvGraphicFramePr>
            <a:graphicFrameLocks noGrp="1"/>
          </p:cNvGraphicFramePr>
          <p:nvPr>
            <p:extLst>
              <p:ext uri="{D42A27DB-BD31-4B8C-83A1-F6EECF244321}">
                <p14:modId xmlns:p14="http://schemas.microsoft.com/office/powerpoint/2010/main" val="2605480354"/>
              </p:ext>
            </p:extLst>
          </p:nvPr>
        </p:nvGraphicFramePr>
        <p:xfrm>
          <a:off x="3826619" y="4166935"/>
          <a:ext cx="1512000" cy="1524000"/>
        </p:xfrm>
        <a:graphic>
          <a:graphicData uri="http://schemas.openxmlformats.org/drawingml/2006/table">
            <a:tbl>
              <a:tblPr firstRow="1" bandRow="1">
                <a:tableStyleId>{5940675A-B579-460E-94D1-54222C63F5DA}</a:tableStyleId>
              </a:tblPr>
              <a:tblGrid>
                <a:gridCol w="1512000">
                  <a:extLst>
                    <a:ext uri="{9D8B030D-6E8A-4147-A177-3AD203B41FA5}">
                      <a16:colId xmlns:a16="http://schemas.microsoft.com/office/drawing/2014/main" val="3667195678"/>
                    </a:ext>
                  </a:extLst>
                </a:gridCol>
              </a:tblGrid>
              <a:tr h="370840">
                <a:tc>
                  <a:txBody>
                    <a:bodyPr/>
                    <a:lstStyle/>
                    <a:p>
                      <a:pPr algn="ctr"/>
                      <a:r>
                        <a:rPr lang="en-GB" sz="1900" b="1" dirty="0">
                          <a:latin typeface="Century Gothic" panose="020B0502020202020204" pitchFamily="34" charset="0"/>
                        </a:rPr>
                        <a:t>Woman</a:t>
                      </a:r>
                    </a:p>
                  </a:txBody>
                  <a:tcPr anchor="ctr">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55795485"/>
                  </a:ext>
                </a:extLst>
              </a:tr>
              <a:tr h="370840">
                <a:tc>
                  <a:txBody>
                    <a:bodyPr/>
                    <a:lstStyle/>
                    <a:p>
                      <a:pPr algn="ctr"/>
                      <a:endParaRPr lang="en-GB" sz="1900" b="1" dirty="0">
                        <a:solidFill>
                          <a:srgbClr val="FF0000"/>
                        </a:solidFill>
                        <a:latin typeface="Century Gothic" panose="020B0502020202020204" pitchFamily="34" charset="0"/>
                      </a:endParaRPr>
                    </a:p>
                  </a:txBody>
                  <a:tcPr anchor="ctr">
                    <a:lnT w="381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4009396061"/>
                  </a:ext>
                </a:extLst>
              </a:tr>
              <a:tr h="370840">
                <a:tc>
                  <a:txBody>
                    <a:bodyPr/>
                    <a:lstStyle/>
                    <a:p>
                      <a:pPr algn="ctr"/>
                      <a:endParaRPr lang="en-GB" sz="1900" b="1" dirty="0">
                        <a:solidFill>
                          <a:srgbClr val="FF0000"/>
                        </a:solidFill>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2021405699"/>
                  </a:ext>
                </a:extLst>
              </a:tr>
              <a:tr h="370840">
                <a:tc>
                  <a:txBody>
                    <a:bodyPr/>
                    <a:lstStyle/>
                    <a:p>
                      <a:pPr algn="ctr"/>
                      <a:endParaRPr lang="en-GB" sz="1900" b="1" dirty="0">
                        <a:solidFill>
                          <a:srgbClr val="FF0000"/>
                        </a:solidFill>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4147624"/>
                  </a:ext>
                </a:extLst>
              </a:tr>
            </a:tbl>
          </a:graphicData>
        </a:graphic>
      </p:graphicFrame>
      <p:graphicFrame>
        <p:nvGraphicFramePr>
          <p:cNvPr id="39" name="Table 3">
            <a:extLst>
              <a:ext uri="{FF2B5EF4-FFF2-40B4-BE49-F238E27FC236}">
                <a16:creationId xmlns:a16="http://schemas.microsoft.com/office/drawing/2014/main" id="{E4E190D1-4A6D-48B6-A325-0D52D07C9A0F}"/>
              </a:ext>
            </a:extLst>
          </p:cNvPr>
          <p:cNvGraphicFramePr>
            <a:graphicFrameLocks noGrp="1"/>
          </p:cNvGraphicFramePr>
          <p:nvPr>
            <p:extLst>
              <p:ext uri="{D42A27DB-BD31-4B8C-83A1-F6EECF244321}">
                <p14:modId xmlns:p14="http://schemas.microsoft.com/office/powerpoint/2010/main" val="3589168560"/>
              </p:ext>
            </p:extLst>
          </p:nvPr>
        </p:nvGraphicFramePr>
        <p:xfrm>
          <a:off x="4900495" y="1945640"/>
          <a:ext cx="1512000" cy="1524000"/>
        </p:xfrm>
        <a:graphic>
          <a:graphicData uri="http://schemas.openxmlformats.org/drawingml/2006/table">
            <a:tbl>
              <a:tblPr firstRow="1" bandRow="1">
                <a:tableStyleId>{5940675A-B579-460E-94D1-54222C63F5DA}</a:tableStyleId>
              </a:tblPr>
              <a:tblGrid>
                <a:gridCol w="1512000">
                  <a:extLst>
                    <a:ext uri="{9D8B030D-6E8A-4147-A177-3AD203B41FA5}">
                      <a16:colId xmlns:a16="http://schemas.microsoft.com/office/drawing/2014/main" val="3667195678"/>
                    </a:ext>
                  </a:extLst>
                </a:gridCol>
              </a:tblGrid>
              <a:tr h="370840">
                <a:tc>
                  <a:txBody>
                    <a:bodyPr/>
                    <a:lstStyle/>
                    <a:p>
                      <a:pPr algn="ctr"/>
                      <a:r>
                        <a:rPr lang="en-GB" sz="1900" b="1" dirty="0">
                          <a:latin typeface="Century Gothic" panose="020B0502020202020204" pitchFamily="34" charset="0"/>
                        </a:rPr>
                        <a:t>Food</a:t>
                      </a:r>
                    </a:p>
                  </a:txBody>
                  <a:tcPr anchor="ctr">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55795485"/>
                  </a:ext>
                </a:extLst>
              </a:tr>
              <a:tr h="370840">
                <a:tc>
                  <a:txBody>
                    <a:bodyPr/>
                    <a:lstStyle/>
                    <a:p>
                      <a:pPr algn="ctr"/>
                      <a:endParaRPr lang="en-GB" sz="1900" b="1" dirty="0">
                        <a:solidFill>
                          <a:srgbClr val="FF0000"/>
                        </a:solidFill>
                        <a:latin typeface="Century Gothic" panose="020B0502020202020204" pitchFamily="34" charset="0"/>
                      </a:endParaRPr>
                    </a:p>
                  </a:txBody>
                  <a:tcPr anchor="ctr">
                    <a:lnT w="381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4009396061"/>
                  </a:ext>
                </a:extLst>
              </a:tr>
              <a:tr h="370840">
                <a:tc>
                  <a:txBody>
                    <a:bodyPr/>
                    <a:lstStyle/>
                    <a:p>
                      <a:pPr algn="ctr"/>
                      <a:endParaRPr lang="en-GB" sz="1900" b="1" dirty="0">
                        <a:solidFill>
                          <a:srgbClr val="FF0000"/>
                        </a:solidFill>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2021405699"/>
                  </a:ext>
                </a:extLst>
              </a:tr>
              <a:tr h="370840">
                <a:tc>
                  <a:txBody>
                    <a:bodyPr/>
                    <a:lstStyle/>
                    <a:p>
                      <a:pPr algn="ctr"/>
                      <a:endParaRPr lang="en-GB" sz="1900" b="1" dirty="0">
                        <a:solidFill>
                          <a:srgbClr val="FF0000"/>
                        </a:solidFill>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4147624"/>
                  </a:ext>
                </a:extLst>
              </a:tr>
            </a:tbl>
          </a:graphicData>
        </a:graphic>
      </p:graphicFrame>
      <p:graphicFrame>
        <p:nvGraphicFramePr>
          <p:cNvPr id="40" name="Table 3">
            <a:extLst>
              <a:ext uri="{FF2B5EF4-FFF2-40B4-BE49-F238E27FC236}">
                <a16:creationId xmlns:a16="http://schemas.microsoft.com/office/drawing/2014/main" id="{CADE04D1-728F-4526-AA99-6C83E9121ADC}"/>
              </a:ext>
            </a:extLst>
          </p:cNvPr>
          <p:cNvGraphicFramePr>
            <a:graphicFrameLocks noGrp="1"/>
          </p:cNvGraphicFramePr>
          <p:nvPr>
            <p:extLst>
              <p:ext uri="{D42A27DB-BD31-4B8C-83A1-F6EECF244321}">
                <p14:modId xmlns:p14="http://schemas.microsoft.com/office/powerpoint/2010/main" val="658164283"/>
              </p:ext>
            </p:extLst>
          </p:nvPr>
        </p:nvGraphicFramePr>
        <p:xfrm>
          <a:off x="5974371" y="4166935"/>
          <a:ext cx="1512000" cy="1524000"/>
        </p:xfrm>
        <a:graphic>
          <a:graphicData uri="http://schemas.openxmlformats.org/drawingml/2006/table">
            <a:tbl>
              <a:tblPr firstRow="1" bandRow="1">
                <a:tableStyleId>{5940675A-B579-460E-94D1-54222C63F5DA}</a:tableStyleId>
              </a:tblPr>
              <a:tblGrid>
                <a:gridCol w="1512000">
                  <a:extLst>
                    <a:ext uri="{9D8B030D-6E8A-4147-A177-3AD203B41FA5}">
                      <a16:colId xmlns:a16="http://schemas.microsoft.com/office/drawing/2014/main" val="3667195678"/>
                    </a:ext>
                  </a:extLst>
                </a:gridCol>
              </a:tblGrid>
              <a:tr h="370840">
                <a:tc>
                  <a:txBody>
                    <a:bodyPr/>
                    <a:lstStyle/>
                    <a:p>
                      <a:pPr algn="ctr"/>
                      <a:r>
                        <a:rPr lang="en-GB" sz="1900" b="1" dirty="0">
                          <a:latin typeface="Century Gothic" panose="020B0502020202020204" pitchFamily="34" charset="0"/>
                        </a:rPr>
                        <a:t>Children</a:t>
                      </a:r>
                    </a:p>
                  </a:txBody>
                  <a:tcPr anchor="ctr">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55795485"/>
                  </a:ext>
                </a:extLst>
              </a:tr>
              <a:tr h="370840">
                <a:tc>
                  <a:txBody>
                    <a:bodyPr/>
                    <a:lstStyle/>
                    <a:p>
                      <a:pPr algn="ctr"/>
                      <a:endParaRPr lang="en-GB" sz="1900" b="1" dirty="0">
                        <a:solidFill>
                          <a:srgbClr val="FF0000"/>
                        </a:solidFill>
                        <a:latin typeface="Century Gothic" panose="020B0502020202020204" pitchFamily="34" charset="0"/>
                      </a:endParaRPr>
                    </a:p>
                  </a:txBody>
                  <a:tcPr anchor="ctr">
                    <a:lnT w="381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4009396061"/>
                  </a:ext>
                </a:extLst>
              </a:tr>
              <a:tr h="370840">
                <a:tc>
                  <a:txBody>
                    <a:bodyPr/>
                    <a:lstStyle/>
                    <a:p>
                      <a:pPr algn="ctr"/>
                      <a:endParaRPr lang="en-GB" sz="1900" b="1" dirty="0">
                        <a:solidFill>
                          <a:srgbClr val="FF0000"/>
                        </a:solidFill>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2021405699"/>
                  </a:ext>
                </a:extLst>
              </a:tr>
              <a:tr h="370840">
                <a:tc>
                  <a:txBody>
                    <a:bodyPr/>
                    <a:lstStyle/>
                    <a:p>
                      <a:pPr algn="ctr"/>
                      <a:endParaRPr lang="en-GB" sz="1900" b="1" dirty="0">
                        <a:solidFill>
                          <a:srgbClr val="FF0000"/>
                        </a:solidFill>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4147624"/>
                  </a:ext>
                </a:extLst>
              </a:tr>
            </a:tbl>
          </a:graphicData>
        </a:graphic>
      </p:graphicFrame>
      <p:graphicFrame>
        <p:nvGraphicFramePr>
          <p:cNvPr id="41" name="Table 3">
            <a:extLst>
              <a:ext uri="{FF2B5EF4-FFF2-40B4-BE49-F238E27FC236}">
                <a16:creationId xmlns:a16="http://schemas.microsoft.com/office/drawing/2014/main" id="{69C2299D-1F7B-417F-8D55-3F3232631EEC}"/>
              </a:ext>
            </a:extLst>
          </p:cNvPr>
          <p:cNvGraphicFramePr>
            <a:graphicFrameLocks noGrp="1"/>
          </p:cNvGraphicFramePr>
          <p:nvPr>
            <p:extLst>
              <p:ext uri="{D42A27DB-BD31-4B8C-83A1-F6EECF244321}">
                <p14:modId xmlns:p14="http://schemas.microsoft.com/office/powerpoint/2010/main" val="186591644"/>
              </p:ext>
            </p:extLst>
          </p:nvPr>
        </p:nvGraphicFramePr>
        <p:xfrm>
          <a:off x="7048249" y="1945640"/>
          <a:ext cx="1512000" cy="1524000"/>
        </p:xfrm>
        <a:graphic>
          <a:graphicData uri="http://schemas.openxmlformats.org/drawingml/2006/table">
            <a:tbl>
              <a:tblPr firstRow="1" bandRow="1">
                <a:tableStyleId>{5940675A-B579-460E-94D1-54222C63F5DA}</a:tableStyleId>
              </a:tblPr>
              <a:tblGrid>
                <a:gridCol w="1512000">
                  <a:extLst>
                    <a:ext uri="{9D8B030D-6E8A-4147-A177-3AD203B41FA5}">
                      <a16:colId xmlns:a16="http://schemas.microsoft.com/office/drawing/2014/main" val="3667195678"/>
                    </a:ext>
                  </a:extLst>
                </a:gridCol>
              </a:tblGrid>
              <a:tr h="370840">
                <a:tc>
                  <a:txBody>
                    <a:bodyPr/>
                    <a:lstStyle/>
                    <a:p>
                      <a:pPr algn="ctr"/>
                      <a:r>
                        <a:rPr lang="en-GB" sz="1900" b="1" dirty="0">
                          <a:latin typeface="Century Gothic" panose="020B0502020202020204" pitchFamily="34" charset="0"/>
                        </a:rPr>
                        <a:t>Money</a:t>
                      </a:r>
                    </a:p>
                  </a:txBody>
                  <a:tcPr anchor="ctr">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55795485"/>
                  </a:ext>
                </a:extLst>
              </a:tr>
              <a:tr h="370840">
                <a:tc>
                  <a:txBody>
                    <a:bodyPr/>
                    <a:lstStyle/>
                    <a:p>
                      <a:pPr algn="ctr"/>
                      <a:endParaRPr lang="en-GB" sz="1900" b="1" dirty="0">
                        <a:solidFill>
                          <a:srgbClr val="FF0000"/>
                        </a:solidFill>
                        <a:latin typeface="Century Gothic" panose="020B0502020202020204" pitchFamily="34" charset="0"/>
                      </a:endParaRPr>
                    </a:p>
                  </a:txBody>
                  <a:tcPr anchor="ctr">
                    <a:lnT w="381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4009396061"/>
                  </a:ext>
                </a:extLst>
              </a:tr>
              <a:tr h="370840">
                <a:tc>
                  <a:txBody>
                    <a:bodyPr/>
                    <a:lstStyle/>
                    <a:p>
                      <a:pPr algn="ctr"/>
                      <a:endParaRPr lang="en-GB" sz="1900" b="1" dirty="0">
                        <a:solidFill>
                          <a:srgbClr val="FF0000"/>
                        </a:solidFill>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2021405699"/>
                  </a:ext>
                </a:extLst>
              </a:tr>
              <a:tr h="370840">
                <a:tc>
                  <a:txBody>
                    <a:bodyPr/>
                    <a:lstStyle/>
                    <a:p>
                      <a:pPr algn="ctr"/>
                      <a:endParaRPr lang="en-GB" sz="1900" b="1" dirty="0">
                        <a:solidFill>
                          <a:srgbClr val="FF0000"/>
                        </a:solidFill>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4147624"/>
                  </a:ext>
                </a:extLst>
              </a:tr>
            </a:tbl>
          </a:graphicData>
        </a:graphic>
      </p:graphicFrame>
    </p:spTree>
    <p:extLst>
      <p:ext uri="{BB962C8B-B14F-4D97-AF65-F5344CB8AC3E}">
        <p14:creationId xmlns:p14="http://schemas.microsoft.com/office/powerpoint/2010/main" val="1035052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Suggest some synonyms for the words below: </a:t>
            </a:r>
          </a:p>
          <a:p>
            <a:r>
              <a:rPr lang="en-GB" sz="2000" b="1" dirty="0">
                <a:solidFill>
                  <a:srgbClr val="FF0000"/>
                </a:solidFill>
                <a:latin typeface="Century Gothic" panose="020B0502020202020204" pitchFamily="34" charset="0"/>
              </a:rPr>
              <a:t>Various answers, for example:</a:t>
            </a:r>
          </a:p>
          <a:p>
            <a:endParaRPr lang="en-GB" sz="2000" b="1" dirty="0">
              <a:latin typeface="Century Gothic" panose="020B0502020202020204" pitchFamily="34" charset="0"/>
            </a:endParaRPr>
          </a:p>
          <a:p>
            <a:endParaRPr lang="en-GB" sz="2000" b="1" dirty="0">
              <a:latin typeface="Century Gothic" panose="020B0502020202020204" pitchFamily="34" charset="0"/>
            </a:endParaRPr>
          </a:p>
          <a:p>
            <a:endParaRPr lang="en-GB" sz="2000" b="1" dirty="0">
              <a:latin typeface="Century Gothic" panose="020B0502020202020204" pitchFamily="34" charset="0"/>
            </a:endParaRPr>
          </a:p>
          <a:p>
            <a:pPr marL="88900" algn="ctr"/>
            <a:endParaRPr lang="en-GB" sz="2800" dirty="0">
              <a:solidFill>
                <a:schemeClr val="bg2">
                  <a:lumMod val="25000"/>
                </a:schemeClr>
              </a:solidFill>
              <a:latin typeface="SassoonCRInfantMedium" panose="02000603020000020003" pitchFamily="2" charset="0"/>
            </a:endParaRPr>
          </a:p>
        </p:txBody>
      </p:sp>
      <p:pic>
        <p:nvPicPr>
          <p:cNvPr id="27" name="Picture 26" descr="A close up of a sign&#10;&#10;Description generated with high confidence">
            <a:extLst>
              <a:ext uri="{FF2B5EF4-FFF2-40B4-BE49-F238E27FC236}">
                <a16:creationId xmlns:a16="http://schemas.microsoft.com/office/drawing/2014/main" id="{BBF633DF-8E1F-465D-97E3-9803BBD753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28" name="TextBox 8">
            <a:extLst>
              <a:ext uri="{FF2B5EF4-FFF2-40B4-BE49-F238E27FC236}">
                <a16:creationId xmlns:a16="http://schemas.microsoft.com/office/drawing/2014/main" id="{987A6439-46AF-4645-810F-C74F3E9D700D}"/>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16" name="Table 3">
            <a:extLst>
              <a:ext uri="{FF2B5EF4-FFF2-40B4-BE49-F238E27FC236}">
                <a16:creationId xmlns:a16="http://schemas.microsoft.com/office/drawing/2014/main" id="{4ACB11EA-E85F-4F53-B530-0D4A7AFF1CD5}"/>
              </a:ext>
            </a:extLst>
          </p:cNvPr>
          <p:cNvGraphicFramePr>
            <a:graphicFrameLocks noGrp="1"/>
          </p:cNvGraphicFramePr>
          <p:nvPr>
            <p:extLst>
              <p:ext uri="{D42A27DB-BD31-4B8C-83A1-F6EECF244321}">
                <p14:modId xmlns:p14="http://schemas.microsoft.com/office/powerpoint/2010/main" val="4239094756"/>
              </p:ext>
            </p:extLst>
          </p:nvPr>
        </p:nvGraphicFramePr>
        <p:xfrm>
          <a:off x="604991" y="1945640"/>
          <a:ext cx="1512000" cy="1524000"/>
        </p:xfrm>
        <a:graphic>
          <a:graphicData uri="http://schemas.openxmlformats.org/drawingml/2006/table">
            <a:tbl>
              <a:tblPr firstRow="1" bandRow="1">
                <a:tableStyleId>{5940675A-B579-460E-94D1-54222C63F5DA}</a:tableStyleId>
              </a:tblPr>
              <a:tblGrid>
                <a:gridCol w="1512000">
                  <a:extLst>
                    <a:ext uri="{9D8B030D-6E8A-4147-A177-3AD203B41FA5}">
                      <a16:colId xmlns:a16="http://schemas.microsoft.com/office/drawing/2014/main" val="3667195678"/>
                    </a:ext>
                  </a:extLst>
                </a:gridCol>
              </a:tblGrid>
              <a:tr h="370840">
                <a:tc>
                  <a:txBody>
                    <a:bodyPr/>
                    <a:lstStyle/>
                    <a:p>
                      <a:pPr algn="ctr"/>
                      <a:r>
                        <a:rPr lang="en-GB" sz="1900" b="1" dirty="0">
                          <a:latin typeface="Century Gothic" panose="020B0502020202020204" pitchFamily="34" charset="0"/>
                        </a:rPr>
                        <a:t>Friend</a:t>
                      </a:r>
                    </a:p>
                  </a:txBody>
                  <a:tcPr anchor="ctr">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55795485"/>
                  </a:ext>
                </a:extLst>
              </a:tr>
              <a:tr h="370840">
                <a:tc>
                  <a:txBody>
                    <a:bodyPr/>
                    <a:lstStyle/>
                    <a:p>
                      <a:pPr algn="ctr"/>
                      <a:r>
                        <a:rPr lang="en-GB" sz="1900" b="1" dirty="0">
                          <a:solidFill>
                            <a:srgbClr val="FF0000"/>
                          </a:solidFill>
                          <a:latin typeface="Century Gothic" panose="020B0502020202020204" pitchFamily="34" charset="0"/>
                        </a:rPr>
                        <a:t>mate</a:t>
                      </a:r>
                    </a:p>
                  </a:txBody>
                  <a:tcPr anchor="ctr">
                    <a:lnT w="381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4009396061"/>
                  </a:ext>
                </a:extLst>
              </a:tr>
              <a:tr h="370840">
                <a:tc>
                  <a:txBody>
                    <a:bodyPr/>
                    <a:lstStyle/>
                    <a:p>
                      <a:pPr algn="ctr"/>
                      <a:r>
                        <a:rPr lang="en-GB" sz="1900" b="1" dirty="0">
                          <a:solidFill>
                            <a:srgbClr val="FF0000"/>
                          </a:solidFill>
                          <a:latin typeface="Century Gothic" panose="020B0502020202020204" pitchFamily="34" charset="0"/>
                        </a:rPr>
                        <a:t>pal</a:t>
                      </a:r>
                    </a:p>
                  </a:txBody>
                  <a:tcPr anchor="ctr">
                    <a:solidFill>
                      <a:schemeClr val="bg1"/>
                    </a:solidFill>
                  </a:tcPr>
                </a:tc>
                <a:extLst>
                  <a:ext uri="{0D108BD9-81ED-4DB2-BD59-A6C34878D82A}">
                    <a16:rowId xmlns:a16="http://schemas.microsoft.com/office/drawing/2014/main" val="2021405699"/>
                  </a:ext>
                </a:extLst>
              </a:tr>
              <a:tr h="370840">
                <a:tc>
                  <a:txBody>
                    <a:bodyPr/>
                    <a:lstStyle/>
                    <a:p>
                      <a:pPr algn="ctr"/>
                      <a:r>
                        <a:rPr lang="en-GB" sz="1900" b="1" dirty="0">
                          <a:solidFill>
                            <a:srgbClr val="FF0000"/>
                          </a:solidFill>
                          <a:latin typeface="Century Gothic" panose="020B0502020202020204" pitchFamily="34" charset="0"/>
                        </a:rPr>
                        <a:t>comrade</a:t>
                      </a:r>
                    </a:p>
                  </a:txBody>
                  <a:tcPr anchor="ctr">
                    <a:solidFill>
                      <a:schemeClr val="bg1"/>
                    </a:solidFill>
                  </a:tcPr>
                </a:tc>
                <a:extLst>
                  <a:ext uri="{0D108BD9-81ED-4DB2-BD59-A6C34878D82A}">
                    <a16:rowId xmlns:a16="http://schemas.microsoft.com/office/drawing/2014/main" val="4147624"/>
                  </a:ext>
                </a:extLst>
              </a:tr>
            </a:tbl>
          </a:graphicData>
        </a:graphic>
      </p:graphicFrame>
      <p:graphicFrame>
        <p:nvGraphicFramePr>
          <p:cNvPr id="17" name="Table 3">
            <a:extLst>
              <a:ext uri="{FF2B5EF4-FFF2-40B4-BE49-F238E27FC236}">
                <a16:creationId xmlns:a16="http://schemas.microsoft.com/office/drawing/2014/main" id="{13E62145-2F7A-454C-B1B9-CAD7ECA0E481}"/>
              </a:ext>
            </a:extLst>
          </p:cNvPr>
          <p:cNvGraphicFramePr>
            <a:graphicFrameLocks noGrp="1"/>
          </p:cNvGraphicFramePr>
          <p:nvPr>
            <p:extLst>
              <p:ext uri="{D42A27DB-BD31-4B8C-83A1-F6EECF244321}">
                <p14:modId xmlns:p14="http://schemas.microsoft.com/office/powerpoint/2010/main" val="2392470841"/>
              </p:ext>
            </p:extLst>
          </p:nvPr>
        </p:nvGraphicFramePr>
        <p:xfrm>
          <a:off x="1678867" y="4166935"/>
          <a:ext cx="1512000" cy="1524000"/>
        </p:xfrm>
        <a:graphic>
          <a:graphicData uri="http://schemas.openxmlformats.org/drawingml/2006/table">
            <a:tbl>
              <a:tblPr firstRow="1" bandRow="1">
                <a:tableStyleId>{5940675A-B579-460E-94D1-54222C63F5DA}</a:tableStyleId>
              </a:tblPr>
              <a:tblGrid>
                <a:gridCol w="1512000">
                  <a:extLst>
                    <a:ext uri="{9D8B030D-6E8A-4147-A177-3AD203B41FA5}">
                      <a16:colId xmlns:a16="http://schemas.microsoft.com/office/drawing/2014/main" val="3667195678"/>
                    </a:ext>
                  </a:extLst>
                </a:gridCol>
              </a:tblGrid>
              <a:tr h="370840">
                <a:tc>
                  <a:txBody>
                    <a:bodyPr/>
                    <a:lstStyle/>
                    <a:p>
                      <a:pPr algn="ctr"/>
                      <a:r>
                        <a:rPr lang="en-GB" sz="1900" b="1" dirty="0">
                          <a:latin typeface="Century Gothic" panose="020B0502020202020204" pitchFamily="34" charset="0"/>
                        </a:rPr>
                        <a:t>Man</a:t>
                      </a:r>
                    </a:p>
                  </a:txBody>
                  <a:tcPr anchor="ctr">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55795485"/>
                  </a:ext>
                </a:extLst>
              </a:tr>
              <a:tr h="370840">
                <a:tc>
                  <a:txBody>
                    <a:bodyPr/>
                    <a:lstStyle/>
                    <a:p>
                      <a:pPr algn="ctr"/>
                      <a:r>
                        <a:rPr lang="en-GB" sz="1900" b="1" dirty="0">
                          <a:solidFill>
                            <a:srgbClr val="FF0000"/>
                          </a:solidFill>
                          <a:latin typeface="Century Gothic" panose="020B0502020202020204" pitchFamily="34" charset="0"/>
                        </a:rPr>
                        <a:t>bloke</a:t>
                      </a:r>
                    </a:p>
                  </a:txBody>
                  <a:tcPr anchor="ctr">
                    <a:lnT w="381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4009396061"/>
                  </a:ext>
                </a:extLst>
              </a:tr>
              <a:tr h="370840">
                <a:tc>
                  <a:txBody>
                    <a:bodyPr/>
                    <a:lstStyle/>
                    <a:p>
                      <a:pPr algn="ctr"/>
                      <a:r>
                        <a:rPr lang="en-GB" sz="1900" b="1" dirty="0">
                          <a:solidFill>
                            <a:srgbClr val="FF0000"/>
                          </a:solidFill>
                          <a:latin typeface="Century Gothic" panose="020B0502020202020204" pitchFamily="34" charset="0"/>
                        </a:rPr>
                        <a:t>gentleman</a:t>
                      </a:r>
                    </a:p>
                  </a:txBody>
                  <a:tcPr anchor="ctr">
                    <a:solidFill>
                      <a:schemeClr val="bg1"/>
                    </a:solidFill>
                  </a:tcPr>
                </a:tc>
                <a:extLst>
                  <a:ext uri="{0D108BD9-81ED-4DB2-BD59-A6C34878D82A}">
                    <a16:rowId xmlns:a16="http://schemas.microsoft.com/office/drawing/2014/main" val="2021405699"/>
                  </a:ext>
                </a:extLst>
              </a:tr>
              <a:tr h="370840">
                <a:tc>
                  <a:txBody>
                    <a:bodyPr/>
                    <a:lstStyle/>
                    <a:p>
                      <a:pPr algn="ctr"/>
                      <a:r>
                        <a:rPr lang="en-GB" sz="1900" b="1" dirty="0">
                          <a:solidFill>
                            <a:srgbClr val="FF0000"/>
                          </a:solidFill>
                          <a:latin typeface="Century Gothic" panose="020B0502020202020204" pitchFamily="34" charset="0"/>
                        </a:rPr>
                        <a:t>fella</a:t>
                      </a:r>
                    </a:p>
                  </a:txBody>
                  <a:tcPr anchor="ctr">
                    <a:solidFill>
                      <a:schemeClr val="bg1"/>
                    </a:solidFill>
                  </a:tcPr>
                </a:tc>
                <a:extLst>
                  <a:ext uri="{0D108BD9-81ED-4DB2-BD59-A6C34878D82A}">
                    <a16:rowId xmlns:a16="http://schemas.microsoft.com/office/drawing/2014/main" val="4147624"/>
                  </a:ext>
                </a:extLst>
              </a:tr>
            </a:tbl>
          </a:graphicData>
        </a:graphic>
      </p:graphicFrame>
      <p:graphicFrame>
        <p:nvGraphicFramePr>
          <p:cNvPr id="18" name="Table 3">
            <a:extLst>
              <a:ext uri="{FF2B5EF4-FFF2-40B4-BE49-F238E27FC236}">
                <a16:creationId xmlns:a16="http://schemas.microsoft.com/office/drawing/2014/main" id="{F5A5C5C9-90C7-439E-8C84-83519EEF4256}"/>
              </a:ext>
            </a:extLst>
          </p:cNvPr>
          <p:cNvGraphicFramePr>
            <a:graphicFrameLocks noGrp="1"/>
          </p:cNvGraphicFramePr>
          <p:nvPr>
            <p:extLst>
              <p:ext uri="{D42A27DB-BD31-4B8C-83A1-F6EECF244321}">
                <p14:modId xmlns:p14="http://schemas.microsoft.com/office/powerpoint/2010/main" val="3499353339"/>
              </p:ext>
            </p:extLst>
          </p:nvPr>
        </p:nvGraphicFramePr>
        <p:xfrm>
          <a:off x="2752743" y="1945640"/>
          <a:ext cx="1512000" cy="1524000"/>
        </p:xfrm>
        <a:graphic>
          <a:graphicData uri="http://schemas.openxmlformats.org/drawingml/2006/table">
            <a:tbl>
              <a:tblPr firstRow="1" bandRow="1">
                <a:tableStyleId>{5940675A-B579-460E-94D1-54222C63F5DA}</a:tableStyleId>
              </a:tblPr>
              <a:tblGrid>
                <a:gridCol w="1512000">
                  <a:extLst>
                    <a:ext uri="{9D8B030D-6E8A-4147-A177-3AD203B41FA5}">
                      <a16:colId xmlns:a16="http://schemas.microsoft.com/office/drawing/2014/main" val="3667195678"/>
                    </a:ext>
                  </a:extLst>
                </a:gridCol>
              </a:tblGrid>
              <a:tr h="370840">
                <a:tc>
                  <a:txBody>
                    <a:bodyPr/>
                    <a:lstStyle/>
                    <a:p>
                      <a:pPr algn="ctr"/>
                      <a:r>
                        <a:rPr lang="en-GB" sz="1900" b="1" dirty="0">
                          <a:latin typeface="Century Gothic" panose="020B0502020202020204" pitchFamily="34" charset="0"/>
                        </a:rPr>
                        <a:t>Holiday</a:t>
                      </a:r>
                    </a:p>
                  </a:txBody>
                  <a:tcPr anchor="ctr">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55795485"/>
                  </a:ext>
                </a:extLst>
              </a:tr>
              <a:tr h="370840">
                <a:tc>
                  <a:txBody>
                    <a:bodyPr/>
                    <a:lstStyle/>
                    <a:p>
                      <a:pPr algn="ctr"/>
                      <a:r>
                        <a:rPr lang="en-GB" sz="1900" b="1" dirty="0">
                          <a:solidFill>
                            <a:srgbClr val="FF0000"/>
                          </a:solidFill>
                          <a:latin typeface="Century Gothic" panose="020B0502020202020204" pitchFamily="34" charset="0"/>
                        </a:rPr>
                        <a:t>vacation</a:t>
                      </a:r>
                    </a:p>
                  </a:txBody>
                  <a:tcPr anchor="ctr">
                    <a:lnT w="381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4009396061"/>
                  </a:ext>
                </a:extLst>
              </a:tr>
              <a:tr h="370840">
                <a:tc>
                  <a:txBody>
                    <a:bodyPr/>
                    <a:lstStyle/>
                    <a:p>
                      <a:pPr algn="ctr"/>
                      <a:r>
                        <a:rPr lang="en-GB" sz="1900" b="1" dirty="0">
                          <a:solidFill>
                            <a:srgbClr val="FF0000"/>
                          </a:solidFill>
                          <a:latin typeface="Century Gothic" panose="020B0502020202020204" pitchFamily="34" charset="0"/>
                        </a:rPr>
                        <a:t>trip</a:t>
                      </a:r>
                    </a:p>
                  </a:txBody>
                  <a:tcPr anchor="ctr">
                    <a:solidFill>
                      <a:schemeClr val="bg1"/>
                    </a:solidFill>
                  </a:tcPr>
                </a:tc>
                <a:extLst>
                  <a:ext uri="{0D108BD9-81ED-4DB2-BD59-A6C34878D82A}">
                    <a16:rowId xmlns:a16="http://schemas.microsoft.com/office/drawing/2014/main" val="2021405699"/>
                  </a:ext>
                </a:extLst>
              </a:tr>
              <a:tr h="370840">
                <a:tc>
                  <a:txBody>
                    <a:bodyPr/>
                    <a:lstStyle/>
                    <a:p>
                      <a:pPr algn="ctr"/>
                      <a:r>
                        <a:rPr lang="en-GB" sz="1900" b="1" dirty="0">
                          <a:solidFill>
                            <a:srgbClr val="FF0000"/>
                          </a:solidFill>
                          <a:latin typeface="Century Gothic" panose="020B0502020202020204" pitchFamily="34" charset="0"/>
                        </a:rPr>
                        <a:t>excursion</a:t>
                      </a:r>
                    </a:p>
                  </a:txBody>
                  <a:tcPr anchor="ctr">
                    <a:solidFill>
                      <a:schemeClr val="bg1"/>
                    </a:solidFill>
                  </a:tcPr>
                </a:tc>
                <a:extLst>
                  <a:ext uri="{0D108BD9-81ED-4DB2-BD59-A6C34878D82A}">
                    <a16:rowId xmlns:a16="http://schemas.microsoft.com/office/drawing/2014/main" val="4147624"/>
                  </a:ext>
                </a:extLst>
              </a:tr>
            </a:tbl>
          </a:graphicData>
        </a:graphic>
      </p:graphicFrame>
      <p:graphicFrame>
        <p:nvGraphicFramePr>
          <p:cNvPr id="29" name="Table 3">
            <a:extLst>
              <a:ext uri="{FF2B5EF4-FFF2-40B4-BE49-F238E27FC236}">
                <a16:creationId xmlns:a16="http://schemas.microsoft.com/office/drawing/2014/main" id="{B2C90B36-5304-423B-8265-5B21037CA35F}"/>
              </a:ext>
            </a:extLst>
          </p:cNvPr>
          <p:cNvGraphicFramePr>
            <a:graphicFrameLocks noGrp="1"/>
          </p:cNvGraphicFramePr>
          <p:nvPr>
            <p:extLst>
              <p:ext uri="{D42A27DB-BD31-4B8C-83A1-F6EECF244321}">
                <p14:modId xmlns:p14="http://schemas.microsoft.com/office/powerpoint/2010/main" val="2940904963"/>
              </p:ext>
            </p:extLst>
          </p:nvPr>
        </p:nvGraphicFramePr>
        <p:xfrm>
          <a:off x="3826619" y="4166935"/>
          <a:ext cx="1512000" cy="1524000"/>
        </p:xfrm>
        <a:graphic>
          <a:graphicData uri="http://schemas.openxmlformats.org/drawingml/2006/table">
            <a:tbl>
              <a:tblPr firstRow="1" bandRow="1">
                <a:tableStyleId>{5940675A-B579-460E-94D1-54222C63F5DA}</a:tableStyleId>
              </a:tblPr>
              <a:tblGrid>
                <a:gridCol w="1512000">
                  <a:extLst>
                    <a:ext uri="{9D8B030D-6E8A-4147-A177-3AD203B41FA5}">
                      <a16:colId xmlns:a16="http://schemas.microsoft.com/office/drawing/2014/main" val="3667195678"/>
                    </a:ext>
                  </a:extLst>
                </a:gridCol>
              </a:tblGrid>
              <a:tr h="370840">
                <a:tc>
                  <a:txBody>
                    <a:bodyPr/>
                    <a:lstStyle/>
                    <a:p>
                      <a:pPr algn="ctr"/>
                      <a:r>
                        <a:rPr lang="en-GB" sz="1900" b="1" dirty="0">
                          <a:latin typeface="Century Gothic" panose="020B0502020202020204" pitchFamily="34" charset="0"/>
                        </a:rPr>
                        <a:t>Woman</a:t>
                      </a:r>
                    </a:p>
                  </a:txBody>
                  <a:tcPr anchor="ctr">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55795485"/>
                  </a:ext>
                </a:extLst>
              </a:tr>
              <a:tr h="370840">
                <a:tc>
                  <a:txBody>
                    <a:bodyPr/>
                    <a:lstStyle/>
                    <a:p>
                      <a:pPr algn="ctr"/>
                      <a:r>
                        <a:rPr lang="en-GB" sz="1900" b="1" dirty="0">
                          <a:solidFill>
                            <a:srgbClr val="FF0000"/>
                          </a:solidFill>
                          <a:latin typeface="Century Gothic" panose="020B0502020202020204" pitchFamily="34" charset="0"/>
                        </a:rPr>
                        <a:t>lady</a:t>
                      </a:r>
                    </a:p>
                  </a:txBody>
                  <a:tcPr anchor="ctr">
                    <a:lnT w="381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4009396061"/>
                  </a:ext>
                </a:extLst>
              </a:tr>
              <a:tr h="370840">
                <a:tc>
                  <a:txBody>
                    <a:bodyPr/>
                    <a:lstStyle/>
                    <a:p>
                      <a:pPr algn="ctr"/>
                      <a:r>
                        <a:rPr lang="en-GB" sz="1900" b="1" dirty="0">
                          <a:solidFill>
                            <a:srgbClr val="FF0000"/>
                          </a:solidFill>
                          <a:latin typeface="Century Gothic" panose="020B0502020202020204" pitchFamily="34" charset="0"/>
                        </a:rPr>
                        <a:t>female</a:t>
                      </a:r>
                    </a:p>
                  </a:txBody>
                  <a:tcPr anchor="ctr">
                    <a:solidFill>
                      <a:schemeClr val="bg1"/>
                    </a:solidFill>
                  </a:tcPr>
                </a:tc>
                <a:extLst>
                  <a:ext uri="{0D108BD9-81ED-4DB2-BD59-A6C34878D82A}">
                    <a16:rowId xmlns:a16="http://schemas.microsoft.com/office/drawing/2014/main" val="2021405699"/>
                  </a:ext>
                </a:extLst>
              </a:tr>
              <a:tr h="370840">
                <a:tc>
                  <a:txBody>
                    <a:bodyPr/>
                    <a:lstStyle/>
                    <a:p>
                      <a:pPr algn="ctr"/>
                      <a:r>
                        <a:rPr lang="en-GB" sz="1900" b="1" dirty="0">
                          <a:solidFill>
                            <a:srgbClr val="FF0000"/>
                          </a:solidFill>
                          <a:latin typeface="Century Gothic" panose="020B0502020202020204" pitchFamily="34" charset="0"/>
                        </a:rPr>
                        <a:t>girl</a:t>
                      </a:r>
                    </a:p>
                  </a:txBody>
                  <a:tcPr anchor="ctr">
                    <a:solidFill>
                      <a:schemeClr val="bg1"/>
                    </a:solidFill>
                  </a:tcPr>
                </a:tc>
                <a:extLst>
                  <a:ext uri="{0D108BD9-81ED-4DB2-BD59-A6C34878D82A}">
                    <a16:rowId xmlns:a16="http://schemas.microsoft.com/office/drawing/2014/main" val="4147624"/>
                  </a:ext>
                </a:extLst>
              </a:tr>
            </a:tbl>
          </a:graphicData>
        </a:graphic>
      </p:graphicFrame>
      <p:graphicFrame>
        <p:nvGraphicFramePr>
          <p:cNvPr id="30" name="Table 3">
            <a:extLst>
              <a:ext uri="{FF2B5EF4-FFF2-40B4-BE49-F238E27FC236}">
                <a16:creationId xmlns:a16="http://schemas.microsoft.com/office/drawing/2014/main" id="{93B58A42-33C1-4387-8609-25588791F807}"/>
              </a:ext>
            </a:extLst>
          </p:cNvPr>
          <p:cNvGraphicFramePr>
            <a:graphicFrameLocks noGrp="1"/>
          </p:cNvGraphicFramePr>
          <p:nvPr>
            <p:extLst>
              <p:ext uri="{D42A27DB-BD31-4B8C-83A1-F6EECF244321}">
                <p14:modId xmlns:p14="http://schemas.microsoft.com/office/powerpoint/2010/main" val="728709500"/>
              </p:ext>
            </p:extLst>
          </p:nvPr>
        </p:nvGraphicFramePr>
        <p:xfrm>
          <a:off x="4900495" y="1945640"/>
          <a:ext cx="1512000" cy="1524000"/>
        </p:xfrm>
        <a:graphic>
          <a:graphicData uri="http://schemas.openxmlformats.org/drawingml/2006/table">
            <a:tbl>
              <a:tblPr firstRow="1" bandRow="1">
                <a:tableStyleId>{5940675A-B579-460E-94D1-54222C63F5DA}</a:tableStyleId>
              </a:tblPr>
              <a:tblGrid>
                <a:gridCol w="1512000">
                  <a:extLst>
                    <a:ext uri="{9D8B030D-6E8A-4147-A177-3AD203B41FA5}">
                      <a16:colId xmlns:a16="http://schemas.microsoft.com/office/drawing/2014/main" val="3667195678"/>
                    </a:ext>
                  </a:extLst>
                </a:gridCol>
              </a:tblGrid>
              <a:tr h="370840">
                <a:tc>
                  <a:txBody>
                    <a:bodyPr/>
                    <a:lstStyle/>
                    <a:p>
                      <a:pPr algn="ctr"/>
                      <a:r>
                        <a:rPr lang="en-GB" sz="1900" b="1" dirty="0">
                          <a:latin typeface="Century Gothic" panose="020B0502020202020204" pitchFamily="34" charset="0"/>
                        </a:rPr>
                        <a:t>Food</a:t>
                      </a:r>
                    </a:p>
                  </a:txBody>
                  <a:tcPr anchor="ctr">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55795485"/>
                  </a:ext>
                </a:extLst>
              </a:tr>
              <a:tr h="370840">
                <a:tc>
                  <a:txBody>
                    <a:bodyPr/>
                    <a:lstStyle/>
                    <a:p>
                      <a:pPr algn="ctr"/>
                      <a:r>
                        <a:rPr lang="en-GB" sz="1900" b="1" dirty="0" err="1">
                          <a:solidFill>
                            <a:srgbClr val="FF0000"/>
                          </a:solidFill>
                          <a:latin typeface="Century Gothic" panose="020B0502020202020204" pitchFamily="34" charset="0"/>
                        </a:rPr>
                        <a:t>scran</a:t>
                      </a:r>
                      <a:endParaRPr lang="en-GB" sz="1900" b="1" dirty="0">
                        <a:solidFill>
                          <a:srgbClr val="FF0000"/>
                        </a:solidFill>
                        <a:latin typeface="Century Gothic" panose="020B0502020202020204" pitchFamily="34" charset="0"/>
                      </a:endParaRPr>
                    </a:p>
                  </a:txBody>
                  <a:tcPr anchor="ctr">
                    <a:lnT w="381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4009396061"/>
                  </a:ext>
                </a:extLst>
              </a:tr>
              <a:tr h="370840">
                <a:tc>
                  <a:txBody>
                    <a:bodyPr/>
                    <a:lstStyle/>
                    <a:p>
                      <a:pPr algn="ctr"/>
                      <a:r>
                        <a:rPr lang="en-GB" sz="1900" b="1" dirty="0">
                          <a:solidFill>
                            <a:srgbClr val="FF0000"/>
                          </a:solidFill>
                          <a:latin typeface="Century Gothic" panose="020B0502020202020204" pitchFamily="34" charset="0"/>
                        </a:rPr>
                        <a:t>provisions</a:t>
                      </a:r>
                    </a:p>
                  </a:txBody>
                  <a:tcPr anchor="ctr">
                    <a:solidFill>
                      <a:schemeClr val="bg1"/>
                    </a:solidFill>
                  </a:tcPr>
                </a:tc>
                <a:extLst>
                  <a:ext uri="{0D108BD9-81ED-4DB2-BD59-A6C34878D82A}">
                    <a16:rowId xmlns:a16="http://schemas.microsoft.com/office/drawing/2014/main" val="2021405699"/>
                  </a:ext>
                </a:extLst>
              </a:tr>
              <a:tr h="370840">
                <a:tc>
                  <a:txBody>
                    <a:bodyPr/>
                    <a:lstStyle/>
                    <a:p>
                      <a:pPr algn="ctr"/>
                      <a:r>
                        <a:rPr lang="en-GB" sz="1900" b="1" dirty="0">
                          <a:solidFill>
                            <a:srgbClr val="FF0000"/>
                          </a:solidFill>
                          <a:latin typeface="Century Gothic" panose="020B0502020202020204" pitchFamily="34" charset="0"/>
                        </a:rPr>
                        <a:t>fodder</a:t>
                      </a:r>
                    </a:p>
                  </a:txBody>
                  <a:tcPr anchor="ctr">
                    <a:solidFill>
                      <a:schemeClr val="bg1"/>
                    </a:solidFill>
                  </a:tcPr>
                </a:tc>
                <a:extLst>
                  <a:ext uri="{0D108BD9-81ED-4DB2-BD59-A6C34878D82A}">
                    <a16:rowId xmlns:a16="http://schemas.microsoft.com/office/drawing/2014/main" val="4147624"/>
                  </a:ext>
                </a:extLst>
              </a:tr>
            </a:tbl>
          </a:graphicData>
        </a:graphic>
      </p:graphicFrame>
      <p:graphicFrame>
        <p:nvGraphicFramePr>
          <p:cNvPr id="31" name="Table 3">
            <a:extLst>
              <a:ext uri="{FF2B5EF4-FFF2-40B4-BE49-F238E27FC236}">
                <a16:creationId xmlns:a16="http://schemas.microsoft.com/office/drawing/2014/main" id="{A9D28D63-41E1-46B8-BD65-055A99C5B083}"/>
              </a:ext>
            </a:extLst>
          </p:cNvPr>
          <p:cNvGraphicFramePr>
            <a:graphicFrameLocks noGrp="1"/>
          </p:cNvGraphicFramePr>
          <p:nvPr>
            <p:extLst>
              <p:ext uri="{D42A27DB-BD31-4B8C-83A1-F6EECF244321}">
                <p14:modId xmlns:p14="http://schemas.microsoft.com/office/powerpoint/2010/main" val="3670862050"/>
              </p:ext>
            </p:extLst>
          </p:nvPr>
        </p:nvGraphicFramePr>
        <p:xfrm>
          <a:off x="5974371" y="4166935"/>
          <a:ext cx="1512000" cy="1524000"/>
        </p:xfrm>
        <a:graphic>
          <a:graphicData uri="http://schemas.openxmlformats.org/drawingml/2006/table">
            <a:tbl>
              <a:tblPr firstRow="1" bandRow="1">
                <a:tableStyleId>{5940675A-B579-460E-94D1-54222C63F5DA}</a:tableStyleId>
              </a:tblPr>
              <a:tblGrid>
                <a:gridCol w="1512000">
                  <a:extLst>
                    <a:ext uri="{9D8B030D-6E8A-4147-A177-3AD203B41FA5}">
                      <a16:colId xmlns:a16="http://schemas.microsoft.com/office/drawing/2014/main" val="3667195678"/>
                    </a:ext>
                  </a:extLst>
                </a:gridCol>
              </a:tblGrid>
              <a:tr h="370840">
                <a:tc>
                  <a:txBody>
                    <a:bodyPr/>
                    <a:lstStyle/>
                    <a:p>
                      <a:pPr algn="ctr"/>
                      <a:r>
                        <a:rPr lang="en-GB" sz="1900" b="1" dirty="0">
                          <a:latin typeface="Century Gothic" panose="020B0502020202020204" pitchFamily="34" charset="0"/>
                        </a:rPr>
                        <a:t>Children</a:t>
                      </a:r>
                    </a:p>
                  </a:txBody>
                  <a:tcPr anchor="ctr">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55795485"/>
                  </a:ext>
                </a:extLst>
              </a:tr>
              <a:tr h="370840">
                <a:tc>
                  <a:txBody>
                    <a:bodyPr/>
                    <a:lstStyle/>
                    <a:p>
                      <a:pPr algn="ctr"/>
                      <a:r>
                        <a:rPr lang="en-GB" sz="1900" b="1" dirty="0">
                          <a:solidFill>
                            <a:srgbClr val="FF0000"/>
                          </a:solidFill>
                          <a:latin typeface="Century Gothic" panose="020B0502020202020204" pitchFamily="34" charset="0"/>
                        </a:rPr>
                        <a:t>kids</a:t>
                      </a:r>
                    </a:p>
                  </a:txBody>
                  <a:tcPr anchor="ctr">
                    <a:lnT w="381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4009396061"/>
                  </a:ext>
                </a:extLst>
              </a:tr>
              <a:tr h="370840">
                <a:tc>
                  <a:txBody>
                    <a:bodyPr/>
                    <a:lstStyle/>
                    <a:p>
                      <a:pPr algn="ctr"/>
                      <a:r>
                        <a:rPr lang="en-GB" sz="1900" b="1" dirty="0">
                          <a:solidFill>
                            <a:srgbClr val="FF0000"/>
                          </a:solidFill>
                          <a:latin typeface="Century Gothic" panose="020B0502020202020204" pitchFamily="34" charset="0"/>
                        </a:rPr>
                        <a:t>sprogs</a:t>
                      </a:r>
                    </a:p>
                  </a:txBody>
                  <a:tcPr anchor="ctr">
                    <a:solidFill>
                      <a:schemeClr val="bg1"/>
                    </a:solidFill>
                  </a:tcPr>
                </a:tc>
                <a:extLst>
                  <a:ext uri="{0D108BD9-81ED-4DB2-BD59-A6C34878D82A}">
                    <a16:rowId xmlns:a16="http://schemas.microsoft.com/office/drawing/2014/main" val="2021405699"/>
                  </a:ext>
                </a:extLst>
              </a:tr>
              <a:tr h="370840">
                <a:tc>
                  <a:txBody>
                    <a:bodyPr/>
                    <a:lstStyle/>
                    <a:p>
                      <a:pPr algn="ctr"/>
                      <a:r>
                        <a:rPr lang="en-GB" sz="1900" b="1" dirty="0">
                          <a:solidFill>
                            <a:srgbClr val="FF0000"/>
                          </a:solidFill>
                          <a:latin typeface="Century Gothic" panose="020B0502020202020204" pitchFamily="34" charset="0"/>
                        </a:rPr>
                        <a:t>infants</a:t>
                      </a:r>
                    </a:p>
                  </a:txBody>
                  <a:tcPr anchor="ctr">
                    <a:solidFill>
                      <a:schemeClr val="bg1"/>
                    </a:solidFill>
                  </a:tcPr>
                </a:tc>
                <a:extLst>
                  <a:ext uri="{0D108BD9-81ED-4DB2-BD59-A6C34878D82A}">
                    <a16:rowId xmlns:a16="http://schemas.microsoft.com/office/drawing/2014/main" val="4147624"/>
                  </a:ext>
                </a:extLst>
              </a:tr>
            </a:tbl>
          </a:graphicData>
        </a:graphic>
      </p:graphicFrame>
      <p:graphicFrame>
        <p:nvGraphicFramePr>
          <p:cNvPr id="32" name="Table 3">
            <a:extLst>
              <a:ext uri="{FF2B5EF4-FFF2-40B4-BE49-F238E27FC236}">
                <a16:creationId xmlns:a16="http://schemas.microsoft.com/office/drawing/2014/main" id="{7BB3E69E-2D82-451A-88A0-2F6763A4B105}"/>
              </a:ext>
            </a:extLst>
          </p:cNvPr>
          <p:cNvGraphicFramePr>
            <a:graphicFrameLocks noGrp="1"/>
          </p:cNvGraphicFramePr>
          <p:nvPr>
            <p:extLst>
              <p:ext uri="{D42A27DB-BD31-4B8C-83A1-F6EECF244321}">
                <p14:modId xmlns:p14="http://schemas.microsoft.com/office/powerpoint/2010/main" val="3070882524"/>
              </p:ext>
            </p:extLst>
          </p:nvPr>
        </p:nvGraphicFramePr>
        <p:xfrm>
          <a:off x="7048249" y="1945640"/>
          <a:ext cx="1512000" cy="1524000"/>
        </p:xfrm>
        <a:graphic>
          <a:graphicData uri="http://schemas.openxmlformats.org/drawingml/2006/table">
            <a:tbl>
              <a:tblPr firstRow="1" bandRow="1">
                <a:tableStyleId>{5940675A-B579-460E-94D1-54222C63F5DA}</a:tableStyleId>
              </a:tblPr>
              <a:tblGrid>
                <a:gridCol w="1512000">
                  <a:extLst>
                    <a:ext uri="{9D8B030D-6E8A-4147-A177-3AD203B41FA5}">
                      <a16:colId xmlns:a16="http://schemas.microsoft.com/office/drawing/2014/main" val="3667195678"/>
                    </a:ext>
                  </a:extLst>
                </a:gridCol>
              </a:tblGrid>
              <a:tr h="370840">
                <a:tc>
                  <a:txBody>
                    <a:bodyPr/>
                    <a:lstStyle/>
                    <a:p>
                      <a:pPr algn="ctr"/>
                      <a:r>
                        <a:rPr lang="en-GB" sz="1900" b="1" dirty="0">
                          <a:latin typeface="Century Gothic" panose="020B0502020202020204" pitchFamily="34" charset="0"/>
                        </a:rPr>
                        <a:t>Money</a:t>
                      </a:r>
                    </a:p>
                  </a:txBody>
                  <a:tcPr anchor="ctr">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55795485"/>
                  </a:ext>
                </a:extLst>
              </a:tr>
              <a:tr h="370840">
                <a:tc>
                  <a:txBody>
                    <a:bodyPr/>
                    <a:lstStyle/>
                    <a:p>
                      <a:pPr algn="ctr"/>
                      <a:r>
                        <a:rPr lang="en-GB" sz="1900" b="1" dirty="0">
                          <a:solidFill>
                            <a:srgbClr val="FF0000"/>
                          </a:solidFill>
                          <a:latin typeface="Century Gothic" panose="020B0502020202020204" pitchFamily="34" charset="0"/>
                        </a:rPr>
                        <a:t>cash</a:t>
                      </a:r>
                    </a:p>
                  </a:txBody>
                  <a:tcPr anchor="ctr">
                    <a:lnT w="381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4009396061"/>
                  </a:ext>
                </a:extLst>
              </a:tr>
              <a:tr h="370840">
                <a:tc>
                  <a:txBody>
                    <a:bodyPr/>
                    <a:lstStyle/>
                    <a:p>
                      <a:pPr algn="ctr"/>
                      <a:r>
                        <a:rPr lang="en-GB" sz="1900" b="1" dirty="0" err="1">
                          <a:solidFill>
                            <a:srgbClr val="FF0000"/>
                          </a:solidFill>
                          <a:latin typeface="Century Gothic" panose="020B0502020202020204" pitchFamily="34" charset="0"/>
                        </a:rPr>
                        <a:t>wonga</a:t>
                      </a:r>
                      <a:endParaRPr lang="en-GB" sz="1900" b="1" dirty="0">
                        <a:solidFill>
                          <a:srgbClr val="FF0000"/>
                        </a:solidFill>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2021405699"/>
                  </a:ext>
                </a:extLst>
              </a:tr>
              <a:tr h="370840">
                <a:tc>
                  <a:txBody>
                    <a:bodyPr/>
                    <a:lstStyle/>
                    <a:p>
                      <a:pPr algn="ctr"/>
                      <a:r>
                        <a:rPr lang="en-GB" sz="1900" b="1" dirty="0">
                          <a:solidFill>
                            <a:srgbClr val="FF0000"/>
                          </a:solidFill>
                          <a:latin typeface="Century Gothic" panose="020B0502020202020204" pitchFamily="34" charset="0"/>
                        </a:rPr>
                        <a:t>currency</a:t>
                      </a:r>
                    </a:p>
                  </a:txBody>
                  <a:tcPr anchor="ctr">
                    <a:solidFill>
                      <a:schemeClr val="bg1"/>
                    </a:solidFill>
                  </a:tcPr>
                </a:tc>
                <a:extLst>
                  <a:ext uri="{0D108BD9-81ED-4DB2-BD59-A6C34878D82A}">
                    <a16:rowId xmlns:a16="http://schemas.microsoft.com/office/drawing/2014/main" val="4147624"/>
                  </a:ext>
                </a:extLst>
              </a:tr>
            </a:tbl>
          </a:graphicData>
        </a:graphic>
      </p:graphicFrame>
    </p:spTree>
    <p:extLst>
      <p:ext uri="{BB962C8B-B14F-4D97-AF65-F5344CB8AC3E}">
        <p14:creationId xmlns:p14="http://schemas.microsoft.com/office/powerpoint/2010/main" val="3416627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Read the sentence below and decide if it is formal or informal.</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lnSpc>
                <a:spcPct val="150000"/>
              </a:lnSpc>
              <a:defRPr/>
            </a:pPr>
            <a:r>
              <a:rPr lang="en-GB" sz="2400" b="1" dirty="0">
                <a:solidFill>
                  <a:schemeClr val="tx1"/>
                </a:solidFill>
                <a:latin typeface="Century Gothic" panose="020B0502020202020204" pitchFamily="34" charset="0"/>
              </a:rPr>
              <a:t>Mother disliked it when we were boisterous, as she said we were a hindrance to her.</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Underline the words that influenced your decision.</a:t>
            </a:r>
          </a:p>
        </p:txBody>
      </p:sp>
      <p:pic>
        <p:nvPicPr>
          <p:cNvPr id="6" name="Picture 5" descr="A close up of a sign&#10;&#10;Description generated with high confidence">
            <a:extLst>
              <a:ext uri="{FF2B5EF4-FFF2-40B4-BE49-F238E27FC236}">
                <a16:creationId xmlns:a16="http://schemas.microsoft.com/office/drawing/2014/main" id="{BDCCAEA3-C5BC-4797-B8F6-D522DE6D90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3330A07B-4CF9-4D6B-A435-E7C851870755}"/>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36917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Read the sentence below and decide if it is formal or informal.</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lnSpc>
                <a:spcPct val="150000"/>
              </a:lnSpc>
              <a:defRPr/>
            </a:pPr>
            <a:r>
              <a:rPr lang="en-GB" sz="2400" b="1" u="sng" dirty="0">
                <a:solidFill>
                  <a:srgbClr val="FF0000"/>
                </a:solidFill>
                <a:latin typeface="Century Gothic" panose="020B0502020202020204" pitchFamily="34" charset="0"/>
              </a:rPr>
              <a:t>Mother</a:t>
            </a:r>
            <a:r>
              <a:rPr lang="en-GB" sz="2400" b="1" dirty="0">
                <a:solidFill>
                  <a:schemeClr val="tx1"/>
                </a:solidFill>
                <a:latin typeface="Century Gothic" panose="020B0502020202020204" pitchFamily="34" charset="0"/>
              </a:rPr>
              <a:t> </a:t>
            </a:r>
            <a:r>
              <a:rPr lang="en-GB" sz="2400" b="1" u="sng" dirty="0">
                <a:solidFill>
                  <a:srgbClr val="FF0000"/>
                </a:solidFill>
                <a:latin typeface="Century Gothic" panose="020B0502020202020204" pitchFamily="34" charset="0"/>
              </a:rPr>
              <a:t>disliked</a:t>
            </a:r>
            <a:r>
              <a:rPr lang="en-GB" sz="2400" b="1" dirty="0">
                <a:solidFill>
                  <a:schemeClr val="tx1"/>
                </a:solidFill>
                <a:latin typeface="Century Gothic" panose="020B0502020202020204" pitchFamily="34" charset="0"/>
              </a:rPr>
              <a:t> it when we were </a:t>
            </a:r>
            <a:r>
              <a:rPr lang="en-GB" sz="2400" b="1" u="sng" dirty="0">
                <a:solidFill>
                  <a:srgbClr val="FF0000"/>
                </a:solidFill>
                <a:latin typeface="Century Gothic" panose="020B0502020202020204" pitchFamily="34" charset="0"/>
              </a:rPr>
              <a:t>boisterous</a:t>
            </a:r>
            <a:r>
              <a:rPr lang="en-GB" sz="2400" b="1" dirty="0">
                <a:solidFill>
                  <a:schemeClr val="tx1"/>
                </a:solidFill>
                <a:latin typeface="Century Gothic" panose="020B0502020202020204" pitchFamily="34" charset="0"/>
              </a:rPr>
              <a:t>, as she said we were a </a:t>
            </a:r>
            <a:r>
              <a:rPr lang="en-GB" sz="2400" b="1" u="sng" dirty="0">
                <a:solidFill>
                  <a:srgbClr val="FF0000"/>
                </a:solidFill>
                <a:latin typeface="Century Gothic" panose="020B0502020202020204" pitchFamily="34" charset="0"/>
              </a:rPr>
              <a:t>hindrance</a:t>
            </a:r>
            <a:r>
              <a:rPr lang="en-GB" sz="2400" b="1" dirty="0">
                <a:solidFill>
                  <a:schemeClr val="tx1"/>
                </a:solidFill>
                <a:latin typeface="Century Gothic" panose="020B0502020202020204" pitchFamily="34" charset="0"/>
              </a:rPr>
              <a:t> to her.</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Underline the words that influenced your decision.</a:t>
            </a: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This sentence is formal.</a:t>
            </a:r>
          </a:p>
        </p:txBody>
      </p:sp>
      <p:pic>
        <p:nvPicPr>
          <p:cNvPr id="6" name="Picture 5" descr="A close up of a sign&#10;&#10;Description generated with high confidence">
            <a:extLst>
              <a:ext uri="{FF2B5EF4-FFF2-40B4-BE49-F238E27FC236}">
                <a16:creationId xmlns:a16="http://schemas.microsoft.com/office/drawing/2014/main" id="{FE0070C8-4530-4117-A51C-92D40E3DFC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C91C9D2E-F8CE-468C-9364-8954B9ECEB0B}"/>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3416840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Circle the words in the following sentence you would not use if you were texting a good friend.</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lnSpc>
                <a:spcPct val="150000"/>
              </a:lnSpc>
              <a:defRPr/>
            </a:pPr>
            <a:r>
              <a:rPr lang="en-GB" sz="2400" b="1" dirty="0">
                <a:solidFill>
                  <a:schemeClr val="tx1"/>
                </a:solidFill>
                <a:latin typeface="Century Gothic" panose="020B0502020202020204" pitchFamily="34" charset="0"/>
              </a:rPr>
              <a:t>The television production I observed last night was superb and I believed the cast to be incredibly talented.</a:t>
            </a:r>
          </a:p>
        </p:txBody>
      </p:sp>
      <p:pic>
        <p:nvPicPr>
          <p:cNvPr id="6" name="Picture 5" descr="A close up of a sign&#10;&#10;Description generated with high confidence">
            <a:extLst>
              <a:ext uri="{FF2B5EF4-FFF2-40B4-BE49-F238E27FC236}">
                <a16:creationId xmlns:a16="http://schemas.microsoft.com/office/drawing/2014/main" id="{919B1F10-FC47-4DED-9BD4-4D2947657B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29A75010-13B6-47F0-82EE-4A2C310C5509}"/>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4124881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Circle the words in the following sentence you would not use if you were texting a good friend.</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lnSpc>
                <a:spcPct val="150000"/>
              </a:lnSpc>
              <a:defRPr/>
            </a:pPr>
            <a:r>
              <a:rPr lang="en-GB" sz="2400" b="1" dirty="0">
                <a:solidFill>
                  <a:schemeClr val="tx1"/>
                </a:solidFill>
                <a:latin typeface="Century Gothic" panose="020B0502020202020204" pitchFamily="34" charset="0"/>
              </a:rPr>
              <a:t>The </a:t>
            </a:r>
            <a:r>
              <a:rPr lang="en-GB" sz="2400" b="1" dirty="0">
                <a:solidFill>
                  <a:srgbClr val="FF0000"/>
                </a:solidFill>
                <a:latin typeface="Century Gothic" panose="020B0502020202020204" pitchFamily="34" charset="0"/>
              </a:rPr>
              <a:t>television production </a:t>
            </a:r>
            <a:r>
              <a:rPr lang="en-GB" sz="2400" b="1" dirty="0">
                <a:solidFill>
                  <a:schemeClr val="tx1"/>
                </a:solidFill>
                <a:latin typeface="Century Gothic" panose="020B0502020202020204" pitchFamily="34" charset="0"/>
              </a:rPr>
              <a:t>I </a:t>
            </a:r>
            <a:r>
              <a:rPr lang="en-GB" sz="2400" b="1" dirty="0">
                <a:solidFill>
                  <a:srgbClr val="FF0000"/>
                </a:solidFill>
                <a:latin typeface="Century Gothic" panose="020B0502020202020204" pitchFamily="34" charset="0"/>
              </a:rPr>
              <a:t>observed</a:t>
            </a:r>
            <a:r>
              <a:rPr lang="en-GB" sz="2400" b="1" dirty="0">
                <a:solidFill>
                  <a:schemeClr val="tx1"/>
                </a:solidFill>
                <a:latin typeface="Century Gothic" panose="020B0502020202020204" pitchFamily="34" charset="0"/>
              </a:rPr>
              <a:t> last night was </a:t>
            </a:r>
            <a:r>
              <a:rPr lang="en-GB" sz="2400" b="1" dirty="0">
                <a:solidFill>
                  <a:srgbClr val="FF0000"/>
                </a:solidFill>
                <a:latin typeface="Century Gothic" panose="020B0502020202020204" pitchFamily="34" charset="0"/>
              </a:rPr>
              <a:t>superb</a:t>
            </a:r>
            <a:r>
              <a:rPr lang="en-GB" sz="2400" b="1" dirty="0">
                <a:solidFill>
                  <a:schemeClr val="tx1"/>
                </a:solidFill>
                <a:latin typeface="Century Gothic" panose="020B0502020202020204" pitchFamily="34" charset="0"/>
              </a:rPr>
              <a:t> and I </a:t>
            </a:r>
            <a:r>
              <a:rPr lang="en-GB" sz="2400" b="1" dirty="0">
                <a:solidFill>
                  <a:srgbClr val="FF0000"/>
                </a:solidFill>
                <a:latin typeface="Century Gothic" panose="020B0502020202020204" pitchFamily="34" charset="0"/>
              </a:rPr>
              <a:t>believed</a:t>
            </a:r>
            <a:r>
              <a:rPr lang="en-GB" sz="2400" b="1" dirty="0">
                <a:solidFill>
                  <a:schemeClr val="tx1"/>
                </a:solidFill>
                <a:latin typeface="Century Gothic" panose="020B0502020202020204" pitchFamily="34" charset="0"/>
              </a:rPr>
              <a:t> the cast to be </a:t>
            </a:r>
            <a:r>
              <a:rPr lang="en-GB" sz="2400" b="1" dirty="0">
                <a:solidFill>
                  <a:srgbClr val="FF0000"/>
                </a:solidFill>
                <a:latin typeface="Century Gothic" panose="020B0502020202020204" pitchFamily="34" charset="0"/>
              </a:rPr>
              <a:t>incredibly talented</a:t>
            </a:r>
            <a:r>
              <a:rPr lang="en-GB" sz="2400" b="1" dirty="0">
                <a:solidFill>
                  <a:schemeClr val="tx1"/>
                </a:solidFill>
                <a:latin typeface="Century Gothic" panose="020B0502020202020204" pitchFamily="34" charset="0"/>
              </a:rPr>
              <a:t>.</a:t>
            </a:r>
          </a:p>
        </p:txBody>
      </p:sp>
      <p:pic>
        <p:nvPicPr>
          <p:cNvPr id="6" name="Picture 5" descr="A close up of a sign&#10;&#10;Description generated with high confidence">
            <a:extLst>
              <a:ext uri="{FF2B5EF4-FFF2-40B4-BE49-F238E27FC236}">
                <a16:creationId xmlns:a16="http://schemas.microsoft.com/office/drawing/2014/main" id="{919B1F10-FC47-4DED-9BD4-4D2947657B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29A75010-13B6-47F0-82EE-4A2C310C5509}"/>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
        <p:nvSpPr>
          <p:cNvPr id="3" name="Oval 2">
            <a:extLst>
              <a:ext uri="{FF2B5EF4-FFF2-40B4-BE49-F238E27FC236}">
                <a16:creationId xmlns:a16="http://schemas.microsoft.com/office/drawing/2014/main" id="{166A82A3-72B6-4AAF-9885-6F53FB0E0A76}"/>
              </a:ext>
            </a:extLst>
          </p:cNvPr>
          <p:cNvSpPr/>
          <p:nvPr/>
        </p:nvSpPr>
        <p:spPr>
          <a:xfrm>
            <a:off x="850232" y="2406316"/>
            <a:ext cx="3256547" cy="54176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a:extLst>
              <a:ext uri="{FF2B5EF4-FFF2-40B4-BE49-F238E27FC236}">
                <a16:creationId xmlns:a16="http://schemas.microsoft.com/office/drawing/2014/main" id="{70F22C40-F0D0-45F2-951E-BFA90800CE5D}"/>
              </a:ext>
            </a:extLst>
          </p:cNvPr>
          <p:cNvSpPr/>
          <p:nvPr/>
        </p:nvSpPr>
        <p:spPr>
          <a:xfrm>
            <a:off x="5708402" y="2967787"/>
            <a:ext cx="3002461" cy="54176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a:extLst>
              <a:ext uri="{FF2B5EF4-FFF2-40B4-BE49-F238E27FC236}">
                <a16:creationId xmlns:a16="http://schemas.microsoft.com/office/drawing/2014/main" id="{E4DB728E-36D2-4244-A2DA-6DC67A2EB5E5}"/>
              </a:ext>
            </a:extLst>
          </p:cNvPr>
          <p:cNvSpPr/>
          <p:nvPr/>
        </p:nvSpPr>
        <p:spPr>
          <a:xfrm>
            <a:off x="4259179" y="2406314"/>
            <a:ext cx="1465265" cy="54176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994AFB33-EA18-4856-A515-417E73527EB7}"/>
              </a:ext>
            </a:extLst>
          </p:cNvPr>
          <p:cNvSpPr/>
          <p:nvPr/>
        </p:nvSpPr>
        <p:spPr>
          <a:xfrm>
            <a:off x="278020" y="2967788"/>
            <a:ext cx="1149727" cy="54176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B5E633BA-E1A8-49BE-830B-216821D01EAC}"/>
              </a:ext>
            </a:extLst>
          </p:cNvPr>
          <p:cNvSpPr/>
          <p:nvPr/>
        </p:nvSpPr>
        <p:spPr>
          <a:xfrm>
            <a:off x="2213528" y="2967789"/>
            <a:ext cx="1465265" cy="54176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33568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w="12700">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Sort the vocabulary according to the situation.</a:t>
            </a:r>
          </a:p>
        </p:txBody>
      </p:sp>
      <p:sp>
        <p:nvSpPr>
          <p:cNvPr id="6" name="Rectangle: Rounded Corners 5">
            <a:extLst>
              <a:ext uri="{FF2B5EF4-FFF2-40B4-BE49-F238E27FC236}">
                <a16:creationId xmlns:a16="http://schemas.microsoft.com/office/drawing/2014/main" id="{F3C58F59-0BDE-4663-8F6C-00C606E670D9}"/>
              </a:ext>
            </a:extLst>
          </p:cNvPr>
          <p:cNvSpPr/>
          <p:nvPr/>
        </p:nvSpPr>
        <p:spPr>
          <a:xfrm>
            <a:off x="930512" y="4078847"/>
            <a:ext cx="2237865" cy="612000"/>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Century Gothic" panose="020B0502020202020204" pitchFamily="34" charset="0"/>
              </a:rPr>
              <a:t>Who is it?</a:t>
            </a:r>
          </a:p>
        </p:txBody>
      </p:sp>
      <p:sp>
        <p:nvSpPr>
          <p:cNvPr id="7" name="Rectangle: Rounded Corners 6">
            <a:extLst>
              <a:ext uri="{FF2B5EF4-FFF2-40B4-BE49-F238E27FC236}">
                <a16:creationId xmlns:a16="http://schemas.microsoft.com/office/drawing/2014/main" id="{C5A45719-06A4-4170-8868-9F775D50142D}"/>
              </a:ext>
            </a:extLst>
          </p:cNvPr>
          <p:cNvSpPr/>
          <p:nvPr/>
        </p:nvSpPr>
        <p:spPr>
          <a:xfrm>
            <a:off x="3531399" y="4078847"/>
            <a:ext cx="2237865" cy="612000"/>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Century Gothic" panose="020B0502020202020204" pitchFamily="34" charset="0"/>
              </a:rPr>
              <a:t>to have the opportunity</a:t>
            </a:r>
          </a:p>
        </p:txBody>
      </p:sp>
      <p:sp>
        <p:nvSpPr>
          <p:cNvPr id="8" name="Rectangle: Rounded Corners 7">
            <a:extLst>
              <a:ext uri="{FF2B5EF4-FFF2-40B4-BE49-F238E27FC236}">
                <a16:creationId xmlns:a16="http://schemas.microsoft.com/office/drawing/2014/main" id="{957B6927-9433-4A95-9BE9-E9DE395C3F7A}"/>
              </a:ext>
            </a:extLst>
          </p:cNvPr>
          <p:cNvSpPr/>
          <p:nvPr/>
        </p:nvSpPr>
        <p:spPr>
          <a:xfrm>
            <a:off x="3531399" y="4824050"/>
            <a:ext cx="2237865" cy="612000"/>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Century Gothic" panose="020B0502020202020204" pitchFamily="34" charset="0"/>
              </a:rPr>
              <a:t>reveal your identity</a:t>
            </a:r>
          </a:p>
        </p:txBody>
      </p:sp>
      <p:sp>
        <p:nvSpPr>
          <p:cNvPr id="9" name="Rectangle: Rounded Corners 8">
            <a:extLst>
              <a:ext uri="{FF2B5EF4-FFF2-40B4-BE49-F238E27FC236}">
                <a16:creationId xmlns:a16="http://schemas.microsoft.com/office/drawing/2014/main" id="{FD09DBF0-CD65-4E5F-BAD4-73CBD08B8BF3}"/>
              </a:ext>
            </a:extLst>
          </p:cNvPr>
          <p:cNvSpPr/>
          <p:nvPr/>
        </p:nvSpPr>
        <p:spPr>
          <a:xfrm>
            <a:off x="6132287" y="4824050"/>
            <a:ext cx="2237865" cy="612000"/>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Century Gothic" panose="020B0502020202020204" pitchFamily="34" charset="0"/>
              </a:rPr>
              <a:t>What’s up?</a:t>
            </a:r>
          </a:p>
        </p:txBody>
      </p:sp>
      <p:sp>
        <p:nvSpPr>
          <p:cNvPr id="10" name="Rectangle: Rounded Corners 9">
            <a:extLst>
              <a:ext uri="{FF2B5EF4-FFF2-40B4-BE49-F238E27FC236}">
                <a16:creationId xmlns:a16="http://schemas.microsoft.com/office/drawing/2014/main" id="{614EFCF6-4E7F-4B8B-BC80-BF3198F036FC}"/>
              </a:ext>
            </a:extLst>
          </p:cNvPr>
          <p:cNvSpPr/>
          <p:nvPr/>
        </p:nvSpPr>
        <p:spPr>
          <a:xfrm>
            <a:off x="6132287" y="4078847"/>
            <a:ext cx="2237865" cy="612000"/>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Century Gothic" panose="020B0502020202020204" pitchFamily="34" charset="0"/>
              </a:rPr>
              <a:t>kitted up</a:t>
            </a:r>
          </a:p>
        </p:txBody>
      </p:sp>
      <p:sp>
        <p:nvSpPr>
          <p:cNvPr id="11" name="Rectangle: Rounded Corners 10">
            <a:extLst>
              <a:ext uri="{FF2B5EF4-FFF2-40B4-BE49-F238E27FC236}">
                <a16:creationId xmlns:a16="http://schemas.microsoft.com/office/drawing/2014/main" id="{29C6A388-9610-400B-A17C-242D3B6C9C0F}"/>
              </a:ext>
            </a:extLst>
          </p:cNvPr>
          <p:cNvSpPr/>
          <p:nvPr/>
        </p:nvSpPr>
        <p:spPr>
          <a:xfrm>
            <a:off x="930512" y="4824050"/>
            <a:ext cx="2237865" cy="612000"/>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Century Gothic" panose="020B0502020202020204" pitchFamily="34" charset="0"/>
              </a:rPr>
              <a:t>equipped</a:t>
            </a:r>
          </a:p>
        </p:txBody>
      </p:sp>
      <p:sp>
        <p:nvSpPr>
          <p:cNvPr id="12" name="Rectangle: Rounded Corners 11">
            <a:extLst>
              <a:ext uri="{FF2B5EF4-FFF2-40B4-BE49-F238E27FC236}">
                <a16:creationId xmlns:a16="http://schemas.microsoft.com/office/drawing/2014/main" id="{7CD471B3-7868-4336-AF4A-07E85BD2739D}"/>
              </a:ext>
            </a:extLst>
          </p:cNvPr>
          <p:cNvSpPr/>
          <p:nvPr/>
        </p:nvSpPr>
        <p:spPr>
          <a:xfrm>
            <a:off x="930512" y="5560236"/>
            <a:ext cx="2237865" cy="612000"/>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Century Gothic" panose="020B0502020202020204" pitchFamily="34" charset="0"/>
              </a:rPr>
              <a:t>Is something troubling you?</a:t>
            </a:r>
          </a:p>
        </p:txBody>
      </p:sp>
      <p:sp>
        <p:nvSpPr>
          <p:cNvPr id="13" name="Rectangle: Rounded Corners 12">
            <a:extLst>
              <a:ext uri="{FF2B5EF4-FFF2-40B4-BE49-F238E27FC236}">
                <a16:creationId xmlns:a16="http://schemas.microsoft.com/office/drawing/2014/main" id="{2E3BFB8E-BD6F-4B09-94D6-F6E17454066D}"/>
              </a:ext>
            </a:extLst>
          </p:cNvPr>
          <p:cNvSpPr/>
          <p:nvPr/>
        </p:nvSpPr>
        <p:spPr>
          <a:xfrm>
            <a:off x="3531399" y="5560236"/>
            <a:ext cx="2237865" cy="612000"/>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Century Gothic" panose="020B0502020202020204" pitchFamily="34" charset="0"/>
              </a:rPr>
              <a:t>existence</a:t>
            </a:r>
          </a:p>
        </p:txBody>
      </p:sp>
      <p:sp>
        <p:nvSpPr>
          <p:cNvPr id="14" name="Rectangle: Rounded Corners 13">
            <a:extLst>
              <a:ext uri="{FF2B5EF4-FFF2-40B4-BE49-F238E27FC236}">
                <a16:creationId xmlns:a16="http://schemas.microsoft.com/office/drawing/2014/main" id="{1A693F42-72F4-43FD-BC82-D93F3260680D}"/>
              </a:ext>
            </a:extLst>
          </p:cNvPr>
          <p:cNvSpPr/>
          <p:nvPr/>
        </p:nvSpPr>
        <p:spPr>
          <a:xfrm>
            <a:off x="6132287" y="5560236"/>
            <a:ext cx="2237865" cy="612000"/>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Century Gothic" panose="020B0502020202020204" pitchFamily="34" charset="0"/>
              </a:rPr>
              <a:t>to have a shot at it</a:t>
            </a:r>
          </a:p>
        </p:txBody>
      </p:sp>
      <p:sp>
        <p:nvSpPr>
          <p:cNvPr id="15" name="Rectangle: Rounded Corners 14">
            <a:extLst>
              <a:ext uri="{FF2B5EF4-FFF2-40B4-BE49-F238E27FC236}">
                <a16:creationId xmlns:a16="http://schemas.microsoft.com/office/drawing/2014/main" id="{DE364CBB-278D-45FB-AF4E-8CB98D0BA4D1}"/>
              </a:ext>
            </a:extLst>
          </p:cNvPr>
          <p:cNvSpPr/>
          <p:nvPr/>
        </p:nvSpPr>
        <p:spPr>
          <a:xfrm>
            <a:off x="635143" y="1487465"/>
            <a:ext cx="3749386" cy="2442368"/>
          </a:xfrm>
          <a:prstGeom prst="roundRect">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400" b="1" dirty="0">
              <a:solidFill>
                <a:schemeClr val="tx1"/>
              </a:solidFill>
              <a:latin typeface="Century Gothic" panose="020B0502020202020204" pitchFamily="34" charset="0"/>
            </a:endParaRPr>
          </a:p>
          <a:p>
            <a:endParaRPr lang="en-GB" sz="1400" b="1" dirty="0">
              <a:solidFill>
                <a:schemeClr val="tx1"/>
              </a:solidFill>
              <a:latin typeface="Century Gothic" panose="020B0502020202020204" pitchFamily="34" charset="0"/>
            </a:endParaRPr>
          </a:p>
          <a:p>
            <a:endParaRPr lang="en-GB" sz="1400" b="1" dirty="0">
              <a:solidFill>
                <a:schemeClr val="tx1"/>
              </a:solidFill>
              <a:latin typeface="Century Gothic" panose="020B0502020202020204" pitchFamily="34" charset="0"/>
            </a:endParaRPr>
          </a:p>
          <a:p>
            <a:endParaRPr lang="en-GB" sz="1400" b="1" dirty="0">
              <a:solidFill>
                <a:schemeClr val="tx1"/>
              </a:solidFill>
              <a:latin typeface="Century Gothic" panose="020B0502020202020204" pitchFamily="34" charset="0"/>
            </a:endParaRPr>
          </a:p>
          <a:p>
            <a:endParaRPr lang="en-GB" sz="1400" b="1" dirty="0">
              <a:solidFill>
                <a:schemeClr val="tx1"/>
              </a:solidFill>
              <a:latin typeface="Century Gothic" panose="020B0502020202020204" pitchFamily="34" charset="0"/>
            </a:endParaRPr>
          </a:p>
          <a:p>
            <a:endParaRPr lang="en-GB" sz="1400" b="1" dirty="0">
              <a:solidFill>
                <a:schemeClr val="tx1"/>
              </a:solidFill>
              <a:latin typeface="Century Gothic" panose="020B0502020202020204" pitchFamily="34" charset="0"/>
            </a:endParaRPr>
          </a:p>
          <a:p>
            <a:endParaRPr lang="en-GB" sz="1400" b="1" dirty="0">
              <a:solidFill>
                <a:schemeClr val="tx1"/>
              </a:solidFill>
              <a:latin typeface="Century Gothic" panose="020B0502020202020204" pitchFamily="34" charset="0"/>
            </a:endParaRPr>
          </a:p>
          <a:p>
            <a:pPr algn="ctr"/>
            <a:endParaRPr lang="en-GB" sz="1400" b="1" dirty="0">
              <a:latin typeface="Century Gothic" panose="020B0502020202020204" pitchFamily="34" charset="0"/>
            </a:endParaRPr>
          </a:p>
        </p:txBody>
      </p:sp>
      <p:sp>
        <p:nvSpPr>
          <p:cNvPr id="20" name="Rectangle: Rounded Corners 19">
            <a:extLst>
              <a:ext uri="{FF2B5EF4-FFF2-40B4-BE49-F238E27FC236}">
                <a16:creationId xmlns:a16="http://schemas.microsoft.com/office/drawing/2014/main" id="{DD4ED64C-9E81-48C7-8120-578DB8F0B650}"/>
              </a:ext>
            </a:extLst>
          </p:cNvPr>
          <p:cNvSpPr/>
          <p:nvPr/>
        </p:nvSpPr>
        <p:spPr>
          <a:xfrm>
            <a:off x="4869322" y="1478027"/>
            <a:ext cx="3749386" cy="2442368"/>
          </a:xfrm>
          <a:prstGeom prst="roundRect">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latin typeface="Century Gothic" panose="020B0502020202020204" pitchFamily="34" charset="0"/>
            </a:endParaRPr>
          </a:p>
          <a:p>
            <a:pPr algn="ctr"/>
            <a:endParaRPr lang="en-GB" sz="1400" b="1" dirty="0">
              <a:latin typeface="Century Gothic" panose="020B0502020202020204" pitchFamily="34" charset="0"/>
            </a:endParaRPr>
          </a:p>
          <a:p>
            <a:pPr algn="ctr"/>
            <a:endParaRPr lang="en-GB" sz="1400" b="1" dirty="0">
              <a:latin typeface="Century Gothic" panose="020B0502020202020204" pitchFamily="34" charset="0"/>
            </a:endParaRPr>
          </a:p>
          <a:p>
            <a:pPr algn="ctr"/>
            <a:endParaRPr lang="en-GB" sz="1400" b="1" dirty="0">
              <a:latin typeface="Century Gothic" panose="020B0502020202020204" pitchFamily="34" charset="0"/>
            </a:endParaRPr>
          </a:p>
          <a:p>
            <a:pPr algn="ctr"/>
            <a:endParaRPr lang="en-GB" sz="1400" b="1" dirty="0">
              <a:latin typeface="Century Gothic" panose="020B0502020202020204" pitchFamily="34" charset="0"/>
            </a:endParaRPr>
          </a:p>
          <a:p>
            <a:pPr algn="ctr"/>
            <a:endParaRPr lang="en-GB" sz="1400" b="1" dirty="0">
              <a:latin typeface="Century Gothic" panose="020B0502020202020204" pitchFamily="34" charset="0"/>
            </a:endParaRPr>
          </a:p>
          <a:p>
            <a:pPr algn="ctr"/>
            <a:endParaRPr lang="en-GB" sz="1400" b="1" dirty="0">
              <a:latin typeface="Century Gothic" panose="020B0502020202020204" pitchFamily="34" charset="0"/>
            </a:endParaRPr>
          </a:p>
          <a:p>
            <a:pPr algn="ctr"/>
            <a:endParaRPr lang="en-GB" sz="1400" b="1" dirty="0">
              <a:latin typeface="Century Gothic" panose="020B0502020202020204" pitchFamily="34" charset="0"/>
            </a:endParaRPr>
          </a:p>
        </p:txBody>
      </p:sp>
      <p:sp>
        <p:nvSpPr>
          <p:cNvPr id="21" name="Rectangle: Rounded Corners 20">
            <a:extLst>
              <a:ext uri="{FF2B5EF4-FFF2-40B4-BE49-F238E27FC236}">
                <a16:creationId xmlns:a16="http://schemas.microsoft.com/office/drawing/2014/main" id="{43C493AC-3E96-429C-BC4B-49307E72B065}"/>
              </a:ext>
            </a:extLst>
          </p:cNvPr>
          <p:cNvSpPr/>
          <p:nvPr/>
        </p:nvSpPr>
        <p:spPr>
          <a:xfrm>
            <a:off x="1822891" y="1234218"/>
            <a:ext cx="1373891" cy="531055"/>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latin typeface="Century Gothic" panose="020B0502020202020204" pitchFamily="34" charset="0"/>
              </a:rPr>
              <a:t>Letter from the police</a:t>
            </a:r>
          </a:p>
        </p:txBody>
      </p:sp>
      <p:sp>
        <p:nvSpPr>
          <p:cNvPr id="22" name="Rectangle: Rounded Corners 21">
            <a:extLst>
              <a:ext uri="{FF2B5EF4-FFF2-40B4-BE49-F238E27FC236}">
                <a16:creationId xmlns:a16="http://schemas.microsoft.com/office/drawing/2014/main" id="{13D34E22-BA10-4DA1-8F65-CB24C2773C95}"/>
              </a:ext>
            </a:extLst>
          </p:cNvPr>
          <p:cNvSpPr/>
          <p:nvPr/>
        </p:nvSpPr>
        <p:spPr>
          <a:xfrm>
            <a:off x="6057070" y="1234218"/>
            <a:ext cx="1373891" cy="531055"/>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latin typeface="Century Gothic" panose="020B0502020202020204" pitchFamily="34" charset="0"/>
              </a:rPr>
              <a:t>Phone call to friend</a:t>
            </a:r>
          </a:p>
        </p:txBody>
      </p:sp>
      <p:pic>
        <p:nvPicPr>
          <p:cNvPr id="23" name="Picture 22" descr="A close up of a sign&#10;&#10;Description generated with high confidence">
            <a:extLst>
              <a:ext uri="{FF2B5EF4-FFF2-40B4-BE49-F238E27FC236}">
                <a16:creationId xmlns:a16="http://schemas.microsoft.com/office/drawing/2014/main" id="{B63287FE-572A-41D7-880B-271F822993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24" name="TextBox 8">
            <a:extLst>
              <a:ext uri="{FF2B5EF4-FFF2-40B4-BE49-F238E27FC236}">
                <a16:creationId xmlns:a16="http://schemas.microsoft.com/office/drawing/2014/main" id="{06E035FB-BFFA-4633-8BDF-7BD4555801B7}"/>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3432129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w="12700">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Sort the vocabulary according to the situation.</a:t>
            </a:r>
          </a:p>
        </p:txBody>
      </p:sp>
      <p:sp>
        <p:nvSpPr>
          <p:cNvPr id="15" name="Rectangle: Rounded Corners 14">
            <a:extLst>
              <a:ext uri="{FF2B5EF4-FFF2-40B4-BE49-F238E27FC236}">
                <a16:creationId xmlns:a16="http://schemas.microsoft.com/office/drawing/2014/main" id="{DE364CBB-278D-45FB-AF4E-8CB98D0BA4D1}"/>
              </a:ext>
            </a:extLst>
          </p:cNvPr>
          <p:cNvSpPr/>
          <p:nvPr/>
        </p:nvSpPr>
        <p:spPr>
          <a:xfrm>
            <a:off x="635143" y="1487465"/>
            <a:ext cx="3749386" cy="2442368"/>
          </a:xfrm>
          <a:prstGeom prst="roundRect">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400" b="1" dirty="0">
              <a:solidFill>
                <a:schemeClr val="tx1"/>
              </a:solidFill>
              <a:latin typeface="Century Gothic" panose="020B0502020202020204" pitchFamily="34" charset="0"/>
            </a:endParaRPr>
          </a:p>
          <a:p>
            <a:endParaRPr lang="en-GB" sz="1400" b="1" dirty="0">
              <a:solidFill>
                <a:schemeClr val="tx1"/>
              </a:solidFill>
              <a:latin typeface="Century Gothic" panose="020B0502020202020204" pitchFamily="34" charset="0"/>
            </a:endParaRPr>
          </a:p>
          <a:p>
            <a:endParaRPr lang="en-GB" sz="1400" b="1" dirty="0">
              <a:solidFill>
                <a:schemeClr val="tx1"/>
              </a:solidFill>
              <a:latin typeface="Century Gothic" panose="020B0502020202020204" pitchFamily="34" charset="0"/>
            </a:endParaRPr>
          </a:p>
          <a:p>
            <a:endParaRPr lang="en-GB" sz="1400" b="1" dirty="0">
              <a:solidFill>
                <a:schemeClr val="tx1"/>
              </a:solidFill>
              <a:latin typeface="Century Gothic" panose="020B0502020202020204" pitchFamily="34" charset="0"/>
            </a:endParaRPr>
          </a:p>
          <a:p>
            <a:endParaRPr lang="en-GB" sz="1400" b="1" dirty="0">
              <a:solidFill>
                <a:schemeClr val="tx1"/>
              </a:solidFill>
              <a:latin typeface="Century Gothic" panose="020B0502020202020204" pitchFamily="34" charset="0"/>
            </a:endParaRPr>
          </a:p>
          <a:p>
            <a:endParaRPr lang="en-GB" sz="1400" b="1" dirty="0">
              <a:solidFill>
                <a:schemeClr val="tx1"/>
              </a:solidFill>
              <a:latin typeface="Century Gothic" panose="020B0502020202020204" pitchFamily="34" charset="0"/>
            </a:endParaRPr>
          </a:p>
          <a:p>
            <a:endParaRPr lang="en-GB" sz="1400" b="1" dirty="0">
              <a:solidFill>
                <a:schemeClr val="tx1"/>
              </a:solidFill>
              <a:latin typeface="Century Gothic" panose="020B0502020202020204" pitchFamily="34" charset="0"/>
            </a:endParaRPr>
          </a:p>
          <a:p>
            <a:pPr algn="ctr"/>
            <a:endParaRPr lang="en-GB" sz="1400" b="1" dirty="0">
              <a:latin typeface="Century Gothic" panose="020B0502020202020204" pitchFamily="34" charset="0"/>
            </a:endParaRPr>
          </a:p>
        </p:txBody>
      </p:sp>
      <p:sp>
        <p:nvSpPr>
          <p:cNvPr id="20" name="Rectangle: Rounded Corners 19">
            <a:extLst>
              <a:ext uri="{FF2B5EF4-FFF2-40B4-BE49-F238E27FC236}">
                <a16:creationId xmlns:a16="http://schemas.microsoft.com/office/drawing/2014/main" id="{DD4ED64C-9E81-48C7-8120-578DB8F0B650}"/>
              </a:ext>
            </a:extLst>
          </p:cNvPr>
          <p:cNvSpPr/>
          <p:nvPr/>
        </p:nvSpPr>
        <p:spPr>
          <a:xfrm>
            <a:off x="4869322" y="1478027"/>
            <a:ext cx="3749386" cy="2442368"/>
          </a:xfrm>
          <a:prstGeom prst="roundRect">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b="1" dirty="0">
              <a:latin typeface="Century Gothic" panose="020B0502020202020204" pitchFamily="34" charset="0"/>
            </a:endParaRPr>
          </a:p>
          <a:p>
            <a:pPr algn="ctr"/>
            <a:endParaRPr lang="en-GB" sz="1400" b="1" dirty="0">
              <a:latin typeface="Century Gothic" panose="020B0502020202020204" pitchFamily="34" charset="0"/>
            </a:endParaRPr>
          </a:p>
          <a:p>
            <a:pPr algn="ctr"/>
            <a:endParaRPr lang="en-GB" sz="1400" b="1" dirty="0">
              <a:latin typeface="Century Gothic" panose="020B0502020202020204" pitchFamily="34" charset="0"/>
            </a:endParaRPr>
          </a:p>
          <a:p>
            <a:pPr algn="ctr"/>
            <a:endParaRPr lang="en-GB" sz="1400" b="1" dirty="0">
              <a:latin typeface="Century Gothic" panose="020B0502020202020204" pitchFamily="34" charset="0"/>
            </a:endParaRPr>
          </a:p>
          <a:p>
            <a:pPr algn="ctr"/>
            <a:endParaRPr lang="en-GB" sz="1400" b="1" dirty="0">
              <a:latin typeface="Century Gothic" panose="020B0502020202020204" pitchFamily="34" charset="0"/>
            </a:endParaRPr>
          </a:p>
          <a:p>
            <a:pPr algn="ctr"/>
            <a:endParaRPr lang="en-GB" sz="1400" b="1" dirty="0">
              <a:latin typeface="Century Gothic" panose="020B0502020202020204" pitchFamily="34" charset="0"/>
            </a:endParaRPr>
          </a:p>
          <a:p>
            <a:pPr algn="ctr"/>
            <a:endParaRPr lang="en-GB" sz="1400" b="1" dirty="0">
              <a:latin typeface="Century Gothic" panose="020B0502020202020204" pitchFamily="34" charset="0"/>
            </a:endParaRPr>
          </a:p>
          <a:p>
            <a:pPr algn="ctr"/>
            <a:endParaRPr lang="en-GB" sz="1400" b="1" dirty="0">
              <a:latin typeface="Century Gothic" panose="020B0502020202020204" pitchFamily="34" charset="0"/>
            </a:endParaRPr>
          </a:p>
        </p:txBody>
      </p:sp>
      <p:sp>
        <p:nvSpPr>
          <p:cNvPr id="21" name="Rectangle: Rounded Corners 20">
            <a:extLst>
              <a:ext uri="{FF2B5EF4-FFF2-40B4-BE49-F238E27FC236}">
                <a16:creationId xmlns:a16="http://schemas.microsoft.com/office/drawing/2014/main" id="{43C493AC-3E96-429C-BC4B-49307E72B065}"/>
              </a:ext>
            </a:extLst>
          </p:cNvPr>
          <p:cNvSpPr/>
          <p:nvPr/>
        </p:nvSpPr>
        <p:spPr>
          <a:xfrm>
            <a:off x="1822891" y="1234218"/>
            <a:ext cx="1373891" cy="531055"/>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latin typeface="Century Gothic" panose="020B0502020202020204" pitchFamily="34" charset="0"/>
              </a:rPr>
              <a:t>Letter from the police</a:t>
            </a:r>
          </a:p>
        </p:txBody>
      </p:sp>
      <p:sp>
        <p:nvSpPr>
          <p:cNvPr id="22" name="Rectangle: Rounded Corners 21">
            <a:extLst>
              <a:ext uri="{FF2B5EF4-FFF2-40B4-BE49-F238E27FC236}">
                <a16:creationId xmlns:a16="http://schemas.microsoft.com/office/drawing/2014/main" id="{13D34E22-BA10-4DA1-8F65-CB24C2773C95}"/>
              </a:ext>
            </a:extLst>
          </p:cNvPr>
          <p:cNvSpPr/>
          <p:nvPr/>
        </p:nvSpPr>
        <p:spPr>
          <a:xfrm>
            <a:off x="6057070" y="1234218"/>
            <a:ext cx="1373891" cy="531055"/>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latin typeface="Century Gothic" panose="020B0502020202020204" pitchFamily="34" charset="0"/>
              </a:rPr>
              <a:t>Phone call to friend</a:t>
            </a:r>
          </a:p>
        </p:txBody>
      </p:sp>
      <p:sp>
        <p:nvSpPr>
          <p:cNvPr id="6" name="Rectangle: Rounded Corners 5">
            <a:extLst>
              <a:ext uri="{FF2B5EF4-FFF2-40B4-BE49-F238E27FC236}">
                <a16:creationId xmlns:a16="http://schemas.microsoft.com/office/drawing/2014/main" id="{F3C58F59-0BDE-4663-8F6C-00C606E670D9}"/>
              </a:ext>
            </a:extLst>
          </p:cNvPr>
          <p:cNvSpPr/>
          <p:nvPr/>
        </p:nvSpPr>
        <p:spPr>
          <a:xfrm>
            <a:off x="4997891" y="2456265"/>
            <a:ext cx="1681341" cy="506736"/>
          </a:xfrm>
          <a:prstGeom prst="round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rgbClr val="FF0000"/>
                </a:solidFill>
                <a:latin typeface="Century Gothic" panose="020B0502020202020204" pitchFamily="34" charset="0"/>
              </a:rPr>
              <a:t>Who is it?</a:t>
            </a:r>
          </a:p>
        </p:txBody>
      </p:sp>
      <p:sp>
        <p:nvSpPr>
          <p:cNvPr id="7" name="Rectangle: Rounded Corners 6">
            <a:extLst>
              <a:ext uri="{FF2B5EF4-FFF2-40B4-BE49-F238E27FC236}">
                <a16:creationId xmlns:a16="http://schemas.microsoft.com/office/drawing/2014/main" id="{C5A45719-06A4-4170-8868-9F775D50142D}"/>
              </a:ext>
            </a:extLst>
          </p:cNvPr>
          <p:cNvSpPr/>
          <p:nvPr/>
        </p:nvSpPr>
        <p:spPr>
          <a:xfrm>
            <a:off x="2637119" y="3083495"/>
            <a:ext cx="1681341" cy="506736"/>
          </a:xfrm>
          <a:prstGeom prst="round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rgbClr val="FF0000"/>
                </a:solidFill>
                <a:latin typeface="Century Gothic" panose="020B0502020202020204" pitchFamily="34" charset="0"/>
              </a:rPr>
              <a:t>to occupy</a:t>
            </a:r>
          </a:p>
        </p:txBody>
      </p:sp>
      <p:sp>
        <p:nvSpPr>
          <p:cNvPr id="8" name="Rectangle: Rounded Corners 7">
            <a:extLst>
              <a:ext uri="{FF2B5EF4-FFF2-40B4-BE49-F238E27FC236}">
                <a16:creationId xmlns:a16="http://schemas.microsoft.com/office/drawing/2014/main" id="{957B6927-9433-4A95-9BE9-E9DE395C3F7A}"/>
              </a:ext>
            </a:extLst>
          </p:cNvPr>
          <p:cNvSpPr/>
          <p:nvPr/>
        </p:nvSpPr>
        <p:spPr>
          <a:xfrm>
            <a:off x="2637119" y="2456265"/>
            <a:ext cx="1681341" cy="506736"/>
          </a:xfrm>
          <a:prstGeom prst="round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rgbClr val="FF0000"/>
                </a:solidFill>
                <a:latin typeface="Century Gothic" panose="020B0502020202020204" pitchFamily="34" charset="0"/>
              </a:rPr>
              <a:t>reveal your identity</a:t>
            </a:r>
          </a:p>
        </p:txBody>
      </p:sp>
      <p:sp>
        <p:nvSpPr>
          <p:cNvPr id="9" name="Rectangle: Rounded Corners 8">
            <a:extLst>
              <a:ext uri="{FF2B5EF4-FFF2-40B4-BE49-F238E27FC236}">
                <a16:creationId xmlns:a16="http://schemas.microsoft.com/office/drawing/2014/main" id="{FD09DBF0-CD65-4E5F-BAD4-73CBD08B8BF3}"/>
              </a:ext>
            </a:extLst>
          </p:cNvPr>
          <p:cNvSpPr/>
          <p:nvPr/>
        </p:nvSpPr>
        <p:spPr>
          <a:xfrm>
            <a:off x="4997890" y="3083495"/>
            <a:ext cx="1681341" cy="506736"/>
          </a:xfrm>
          <a:prstGeom prst="round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rgbClr val="FF0000"/>
                </a:solidFill>
                <a:latin typeface="Century Gothic" panose="020B0502020202020204" pitchFamily="34" charset="0"/>
              </a:rPr>
              <a:t>What’s up?</a:t>
            </a:r>
          </a:p>
        </p:txBody>
      </p:sp>
      <p:sp>
        <p:nvSpPr>
          <p:cNvPr id="10" name="Rectangle: Rounded Corners 9">
            <a:extLst>
              <a:ext uri="{FF2B5EF4-FFF2-40B4-BE49-F238E27FC236}">
                <a16:creationId xmlns:a16="http://schemas.microsoft.com/office/drawing/2014/main" id="{614EFCF6-4E7F-4B8B-BC80-BF3198F036FC}"/>
              </a:ext>
            </a:extLst>
          </p:cNvPr>
          <p:cNvSpPr/>
          <p:nvPr/>
        </p:nvSpPr>
        <p:spPr>
          <a:xfrm>
            <a:off x="6843848" y="3083495"/>
            <a:ext cx="1681341" cy="506736"/>
          </a:xfrm>
          <a:prstGeom prst="round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rgbClr val="FF0000"/>
                </a:solidFill>
                <a:latin typeface="Century Gothic" panose="020B0502020202020204" pitchFamily="34" charset="0"/>
              </a:rPr>
              <a:t>kitted up</a:t>
            </a:r>
          </a:p>
        </p:txBody>
      </p:sp>
      <p:sp>
        <p:nvSpPr>
          <p:cNvPr id="11" name="Rectangle: Rounded Corners 10">
            <a:extLst>
              <a:ext uri="{FF2B5EF4-FFF2-40B4-BE49-F238E27FC236}">
                <a16:creationId xmlns:a16="http://schemas.microsoft.com/office/drawing/2014/main" id="{29C6A388-9610-400B-A17C-242D3B6C9C0F}"/>
              </a:ext>
            </a:extLst>
          </p:cNvPr>
          <p:cNvSpPr/>
          <p:nvPr/>
        </p:nvSpPr>
        <p:spPr>
          <a:xfrm>
            <a:off x="707577" y="2436293"/>
            <a:ext cx="1681341" cy="506736"/>
          </a:xfrm>
          <a:prstGeom prst="round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rgbClr val="FF0000"/>
                </a:solidFill>
                <a:latin typeface="Century Gothic" panose="020B0502020202020204" pitchFamily="34" charset="0"/>
              </a:rPr>
              <a:t>equipped</a:t>
            </a:r>
          </a:p>
        </p:txBody>
      </p:sp>
      <p:sp>
        <p:nvSpPr>
          <p:cNvPr id="12" name="Rectangle: Rounded Corners 11">
            <a:extLst>
              <a:ext uri="{FF2B5EF4-FFF2-40B4-BE49-F238E27FC236}">
                <a16:creationId xmlns:a16="http://schemas.microsoft.com/office/drawing/2014/main" id="{7CD471B3-7868-4336-AF4A-07E85BD2739D}"/>
              </a:ext>
            </a:extLst>
          </p:cNvPr>
          <p:cNvSpPr/>
          <p:nvPr/>
        </p:nvSpPr>
        <p:spPr>
          <a:xfrm>
            <a:off x="707577" y="3083495"/>
            <a:ext cx="1681341" cy="506736"/>
          </a:xfrm>
          <a:prstGeom prst="round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rgbClr val="FF0000"/>
                </a:solidFill>
                <a:latin typeface="Century Gothic" panose="020B0502020202020204" pitchFamily="34" charset="0"/>
              </a:rPr>
              <a:t>Is something troubling you?</a:t>
            </a:r>
          </a:p>
        </p:txBody>
      </p:sp>
      <p:sp>
        <p:nvSpPr>
          <p:cNvPr id="13" name="Rectangle: Rounded Corners 12">
            <a:extLst>
              <a:ext uri="{FF2B5EF4-FFF2-40B4-BE49-F238E27FC236}">
                <a16:creationId xmlns:a16="http://schemas.microsoft.com/office/drawing/2014/main" id="{2E3BFB8E-BD6F-4B09-94D6-F6E17454066D}"/>
              </a:ext>
            </a:extLst>
          </p:cNvPr>
          <p:cNvSpPr/>
          <p:nvPr/>
        </p:nvSpPr>
        <p:spPr>
          <a:xfrm>
            <a:off x="1669165" y="1854313"/>
            <a:ext cx="1681341" cy="506736"/>
          </a:xfrm>
          <a:prstGeom prst="round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rgbClr val="FF0000"/>
                </a:solidFill>
                <a:latin typeface="Century Gothic" panose="020B0502020202020204" pitchFamily="34" charset="0"/>
              </a:rPr>
              <a:t>existence</a:t>
            </a:r>
          </a:p>
        </p:txBody>
      </p:sp>
      <p:sp>
        <p:nvSpPr>
          <p:cNvPr id="14" name="Rectangle: Rounded Corners 13">
            <a:extLst>
              <a:ext uri="{FF2B5EF4-FFF2-40B4-BE49-F238E27FC236}">
                <a16:creationId xmlns:a16="http://schemas.microsoft.com/office/drawing/2014/main" id="{1A693F42-72F4-43FD-BC82-D93F3260680D}"/>
              </a:ext>
            </a:extLst>
          </p:cNvPr>
          <p:cNvSpPr/>
          <p:nvPr/>
        </p:nvSpPr>
        <p:spPr>
          <a:xfrm>
            <a:off x="6843848" y="2456265"/>
            <a:ext cx="1681341" cy="506736"/>
          </a:xfrm>
          <a:prstGeom prst="round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rgbClr val="FF0000"/>
                </a:solidFill>
                <a:latin typeface="Century Gothic" panose="020B0502020202020204" pitchFamily="34" charset="0"/>
              </a:rPr>
              <a:t>to have a shot at it</a:t>
            </a:r>
          </a:p>
        </p:txBody>
      </p:sp>
      <p:pic>
        <p:nvPicPr>
          <p:cNvPr id="23" name="Picture 22" descr="A close up of a sign&#10;&#10;Description generated with high confidence">
            <a:extLst>
              <a:ext uri="{FF2B5EF4-FFF2-40B4-BE49-F238E27FC236}">
                <a16:creationId xmlns:a16="http://schemas.microsoft.com/office/drawing/2014/main" id="{DBB331B3-7BA4-44E6-BC81-29F39637BE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24" name="TextBox 8">
            <a:extLst>
              <a:ext uri="{FF2B5EF4-FFF2-40B4-BE49-F238E27FC236}">
                <a16:creationId xmlns:a16="http://schemas.microsoft.com/office/drawing/2014/main" id="{91E8EBD3-31A5-4331-ABCC-1BA4849DDF74}"/>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304226496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FAF844F8D8A5418E98F34D21016ED8" ma:contentTypeVersion="19" ma:contentTypeDescription="Create a new document." ma:contentTypeScope="" ma:versionID="3d29b775ef167967bd9c847bebe9d0ad">
  <xsd:schema xmlns:xsd="http://www.w3.org/2001/XMLSchema" xmlns:xs="http://www.w3.org/2001/XMLSchema" xmlns:p="http://schemas.microsoft.com/office/2006/metadata/properties" xmlns:ns1="http://schemas.microsoft.com/sharepoint/v3" xmlns:ns2="86144f90-c7b6-48d0-aae5-f5e9e48cc3df" xmlns:ns3="0f0ae0ff-29c4-4766-b250-c1a9bee8d430" targetNamespace="http://schemas.microsoft.com/office/2006/metadata/properties" ma:root="true" ma:fieldsID="ae44e3ff1b865bfb29d0dffb97d6c4e1" ns1:_="" ns2:_="" ns3:_="">
    <xsd:import namespace="http://schemas.microsoft.com/sharepoint/v3"/>
    <xsd:import namespace="86144f90-c7b6-48d0-aae5-f5e9e48cc3df"/>
    <xsd:import namespace="0f0ae0ff-29c4-4766-b250-c1a9bee8d430"/>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2:TaxKeywordTaxHTField" minOccurs="0"/>
                <xsd:element ref="ns2:TaxCatchAll" minOccurs="0"/>
                <xsd:element ref="ns3:MediaServiceMetadata" minOccurs="0"/>
                <xsd:element ref="ns3:MediaServiceFastMetadata" minOccurs="0"/>
                <xsd:element ref="ns3:MediaServiceDateTaken" minOccurs="0"/>
                <xsd:element ref="ns3:MediaServiceAutoTags" minOccurs="0"/>
                <xsd:element ref="ns3:MediaServiceLocation" minOccurs="0"/>
                <xsd:element ref="ns1:_ip_UnifiedCompliancePolicyProperties" minOccurs="0"/>
                <xsd:element ref="ns1:_ip_UnifiedCompliancePolicyUIAction" minOccurs="0"/>
                <xsd:element ref="ns3:MediaServiceOCR"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description="" ma:hidden="true" ma:internalName="_ip_UnifiedCompliancePolicyProperties">
      <xsd:simpleType>
        <xsd:restriction base="dms:Note"/>
      </xsd:simpleType>
    </xsd:element>
    <xsd:element name="_ip_UnifiedCompliancePolicyUIAction" ma:index="21"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element name="TaxKeywordTaxHTField" ma:index="13"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TaxCatchAll" ma:index="14" nillable="true" ma:displayName="Taxonomy Catch All Column" ma:description="" ma:hidden="true" ma:list="{22ec0cf8-456d-4606-8852-2ed8c6b517f4}" ma:internalName="TaxCatchAll" ma:showField="CatchAllData" ma:web="86144f90-c7b6-48d0-aae5-f5e9e48cc3df">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f0ae0ff-29c4-4766-b250-c1a9bee8d430" elementFormDefault="qualified">
    <xsd:import namespace="http://schemas.microsoft.com/office/2006/documentManagement/types"/>
    <xsd:import namespace="http://schemas.microsoft.com/office/infopath/2007/PartnerControls"/>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DateTaken" ma:index="17" nillable="true" ma:displayName="MediaServiceDateTaken" ma:description="" ma:hidden="true" ma:internalName="MediaServiceDateTaken" ma:readOnly="true">
      <xsd:simpleType>
        <xsd:restriction base="dms:Text"/>
      </xsd:simpleType>
    </xsd:element>
    <xsd:element name="MediaServiceAutoTags" ma:index="18" nillable="true" ma:displayName="MediaServiceAutoTags" ma:description="" ma:internalName="MediaServiceAutoTags" ma:readOnly="true">
      <xsd:simpleType>
        <xsd:restriction base="dms:Text"/>
      </xsd:simpleType>
    </xsd:element>
    <xsd:element name="MediaServiceLocation" ma:index="19" nillable="true" ma:displayName="MediaServiceLocation" ma:description="" ma:internalName="MediaServiceLocation" ma:readOnly="true">
      <xsd:simpleType>
        <xsd:restriction base="dms:Text"/>
      </xsd:simpleType>
    </xsd:element>
    <xsd:element name="MediaServiceOCR" ma:index="22" nillable="true" ma:displayName="MediaServiceOCR" ma:internalName="MediaServiceOCR" ma:readOnly="true">
      <xsd:simpleType>
        <xsd:restriction base="dms:Note">
          <xsd:maxLength value="255"/>
        </xsd:restriction>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AutoKeyPoints" ma:index="25" nillable="true" ma:displayName="MediaServiceAutoKeyPoints" ma:hidden="true" ma:internalName="MediaServiceAutoKeyPoints" ma:readOnly="true">
      <xsd:simpleType>
        <xsd:restriction base="dms:Note"/>
      </xsd:simpleType>
    </xsd:element>
    <xsd:element name="MediaServiceKeyPoints" ma:index="2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KeywordTaxHTField xmlns="86144f90-c7b6-48d0-aae5-f5e9e48cc3df">
      <Terms xmlns="http://schemas.microsoft.com/office/infopath/2007/PartnerControls"/>
    </TaxKeywordTaxHTField>
    <_ip_UnifiedCompliancePolicyProperties xmlns="http://schemas.microsoft.com/sharepoint/v3" xsi:nil="true"/>
    <TaxCatchAll xmlns="86144f90-c7b6-48d0-aae5-f5e9e48cc3d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EF427ED-BFE2-42F5-8081-7175D9F827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6144f90-c7b6-48d0-aae5-f5e9e48cc3df"/>
    <ds:schemaRef ds:uri="0f0ae0ff-29c4-4766-b250-c1a9bee8d4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EF8F11D-A449-4684-B8E0-461263A2E192}">
  <ds:schemaRefs>
    <ds:schemaRef ds:uri="http://purl.org/dc/dcmitype/"/>
    <ds:schemaRef ds:uri="http://schemas.microsoft.com/office/infopath/2007/PartnerControls"/>
    <ds:schemaRef ds:uri="86144f90-c7b6-48d0-aae5-f5e9e48cc3df"/>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0f0ae0ff-29c4-4766-b250-c1a9bee8d430"/>
    <ds:schemaRef ds:uri="http://schemas.microsoft.com/sharepoint/v3"/>
    <ds:schemaRef ds:uri="http://www.w3.org/XML/1998/namespace"/>
    <ds:schemaRef ds:uri="http://purl.org/dc/terms/"/>
  </ds:schemaRefs>
</ds:datastoreItem>
</file>

<file path=customXml/itemProps3.xml><?xml version="1.0" encoding="utf-8"?>
<ds:datastoreItem xmlns:ds="http://schemas.openxmlformats.org/officeDocument/2006/customXml" ds:itemID="{8BE7001C-4FE1-4FF1-8D32-419BDEA7C0F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1673</TotalTime>
  <Words>965</Words>
  <Application>Microsoft Office PowerPoint</Application>
  <PresentationFormat>On-screen Show (4:3)</PresentationFormat>
  <Paragraphs>291</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Century Gothic</vt:lpstr>
      <vt:lpstr>SassoonCRInfantMedium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Rosanna Harries</cp:lastModifiedBy>
  <cp:revision>5</cp:revision>
  <dcterms:created xsi:type="dcterms:W3CDTF">2018-03-17T10:08:43Z</dcterms:created>
  <dcterms:modified xsi:type="dcterms:W3CDTF">2020-11-09T12:27:56Z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0x01010060FAF844F8D8A5418E98F34D21016ED8</vt:lpwstr>
  </property>
  <property fmtid="{D5CDD505-2E9C-101B-9397-08002B2CF9AE}" pid="3" name="TaxKeyword">
    <vt:lpwstr/>
  </property>
  <property fmtid="{D5CDD505-2E9C-101B-9397-08002B2CF9AE}" pid="4" name="AuthorIds_UIVersion_2048">
    <vt:lpwstr>183,135</vt:lpwstr>
  </property>
</Properties>
</file>